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15"/>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6858000" cy="9144000" type="screen4x3"/>
  <p:notesSz cx="6934200" cy="92202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C083E6E3-FA7D-4D7B-A595-EF9225AFEA82}" styleName="Light Style 1 - Accent 3">
    <a:wholeTbl>
      <a:tcTxStyle>
        <a:fontRef idx="minor">
          <a:scrgbClr r="0" g="0" b="0"/>
        </a:fontRef>
        <a:schemeClr val="tx1"/>
      </a:tcTxStyle>
      <a:tcStyle>
        <a:tcBdr>
          <a:left>
            <a:ln>
              <a:noFill/>
            </a:ln>
          </a:left>
          <a:right>
            <a:ln>
              <a:noFill/>
            </a:ln>
          </a:right>
          <a:top>
            <a:ln w="12700" cmpd="sng">
              <a:solidFill>
                <a:schemeClr val="accent3"/>
              </a:solidFill>
            </a:ln>
          </a:top>
          <a:bottom>
            <a:ln w="12700" cmpd="sng">
              <a:solidFill>
                <a:schemeClr val="accent3"/>
              </a:solidFill>
            </a:ln>
          </a:bottom>
          <a:insideH>
            <a:ln>
              <a:noFill/>
            </a:ln>
          </a:insideH>
          <a:insideV>
            <a:ln>
              <a:noFill/>
            </a:ln>
          </a:insideV>
        </a:tcBdr>
        <a:fill>
          <a:noFill/>
        </a:fill>
      </a:tcStyle>
    </a:wholeTbl>
    <a:band1H>
      <a:tcStyle>
        <a:tcBdr/>
        <a:fill>
          <a:solidFill>
            <a:schemeClr val="accent3">
              <a:alpha val="20000"/>
            </a:schemeClr>
          </a:solidFill>
        </a:fill>
      </a:tcStyle>
    </a:band1H>
    <a:band2H>
      <a:tcStyle>
        <a:tcBdr/>
      </a:tcStyle>
    </a:band2H>
    <a:band1V>
      <a:tcStyle>
        <a:tcBdr/>
        <a:fill>
          <a:solidFill>
            <a:schemeClr val="accent3">
              <a:alpha val="20000"/>
            </a:schemeClr>
          </a:solidFill>
        </a:fill>
      </a:tcStyle>
    </a:band1V>
    <a:lastCol>
      <a:tcTxStyle b="on"/>
      <a:tcStyle>
        <a:tcBdr/>
      </a:tcStyle>
    </a:lastCol>
    <a:firstCol>
      <a:tcTxStyle b="on"/>
      <a:tcStyle>
        <a:tcBdr/>
      </a:tcStyle>
    </a:firstCol>
    <a:lastRow>
      <a:tcTxStyle b="on"/>
      <a:tcStyle>
        <a:tcBdr>
          <a:top>
            <a:ln w="12700" cmpd="sng">
              <a:solidFill>
                <a:schemeClr val="accent3"/>
              </a:solidFill>
            </a:ln>
          </a:top>
        </a:tcBdr>
        <a:fill>
          <a:noFill/>
        </a:fill>
      </a:tcStyle>
    </a:lastRow>
    <a:firstRow>
      <a:tcTxStyle b="on"/>
      <a:tcStyle>
        <a:tcBdr>
          <a:bottom>
            <a:ln w="12700" cmpd="sng">
              <a:solidFill>
                <a:schemeClr val="accent3"/>
              </a:solidFill>
            </a:ln>
          </a:bottom>
        </a:tcBdr>
        <a:fill>
          <a:no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p:scale>
          <a:sx n="80" d="100"/>
          <a:sy n="80" d="100"/>
        </p:scale>
        <p:origin x="-792" y="720"/>
      </p:cViewPr>
      <p:guideLst>
        <p:guide orient="horz" pos="2880"/>
        <p:guide pos="2160"/>
      </p:guideLst>
    </p:cSldViewPr>
  </p:slideViewPr>
  <p:notesTextViewPr>
    <p:cViewPr>
      <p:scale>
        <a:sx n="100" d="100"/>
        <a:sy n="100" d="100"/>
      </p:scale>
      <p:origin x="0" y="0"/>
    </p:cViewPr>
  </p:notesTextViewPr>
  <p:notesViewPr>
    <p:cSldViewPr>
      <p:cViewPr varScale="1">
        <p:scale>
          <a:sx n="56" d="100"/>
          <a:sy n="56" d="100"/>
        </p:scale>
        <p:origin x="-1860" y="-96"/>
      </p:cViewPr>
      <p:guideLst>
        <p:guide orient="horz" pos="2904"/>
        <p:guide pos="2184"/>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4820" cy="461010"/>
          </a:xfrm>
          <a:prstGeom prst="rect">
            <a:avLst/>
          </a:prstGeom>
        </p:spPr>
        <p:txBody>
          <a:bodyPr vert="horz" lIns="92309" tIns="46154" rIns="92309" bIns="46154" rtlCol="0"/>
          <a:lstStyle>
            <a:lvl1pPr algn="l">
              <a:defRPr sz="1200"/>
            </a:lvl1pPr>
          </a:lstStyle>
          <a:p>
            <a:endParaRPr lang="en-US"/>
          </a:p>
        </p:txBody>
      </p:sp>
      <p:sp>
        <p:nvSpPr>
          <p:cNvPr id="3" name="Date Placeholder 2"/>
          <p:cNvSpPr>
            <a:spLocks noGrp="1"/>
          </p:cNvSpPr>
          <p:nvPr>
            <p:ph type="dt" sz="quarter" idx="1"/>
          </p:nvPr>
        </p:nvSpPr>
        <p:spPr>
          <a:xfrm>
            <a:off x="3927775" y="0"/>
            <a:ext cx="3004820" cy="461010"/>
          </a:xfrm>
          <a:prstGeom prst="rect">
            <a:avLst/>
          </a:prstGeom>
        </p:spPr>
        <p:txBody>
          <a:bodyPr vert="horz" lIns="92309" tIns="46154" rIns="92309" bIns="46154" rtlCol="0"/>
          <a:lstStyle>
            <a:lvl1pPr algn="r">
              <a:defRPr sz="1200"/>
            </a:lvl1pPr>
          </a:lstStyle>
          <a:p>
            <a:fld id="{D266E143-302D-4806-99B2-AE0E1583D651}" type="datetimeFigureOut">
              <a:rPr lang="en-US" smtClean="0"/>
              <a:pPr/>
              <a:t>6/11/2008</a:t>
            </a:fld>
            <a:endParaRPr lang="en-US"/>
          </a:p>
        </p:txBody>
      </p:sp>
      <p:sp>
        <p:nvSpPr>
          <p:cNvPr id="4" name="Footer Placeholder 3"/>
          <p:cNvSpPr>
            <a:spLocks noGrp="1"/>
          </p:cNvSpPr>
          <p:nvPr>
            <p:ph type="ftr" sz="quarter" idx="2"/>
          </p:nvPr>
        </p:nvSpPr>
        <p:spPr>
          <a:xfrm>
            <a:off x="0" y="8757590"/>
            <a:ext cx="3004820" cy="461010"/>
          </a:xfrm>
          <a:prstGeom prst="rect">
            <a:avLst/>
          </a:prstGeom>
        </p:spPr>
        <p:txBody>
          <a:bodyPr vert="horz" lIns="92309" tIns="46154" rIns="92309" bIns="46154" rtlCol="0" anchor="b"/>
          <a:lstStyle>
            <a:lvl1pPr algn="l">
              <a:defRPr sz="1200"/>
            </a:lvl1pPr>
          </a:lstStyle>
          <a:p>
            <a:endParaRPr lang="en-US"/>
          </a:p>
        </p:txBody>
      </p:sp>
      <p:sp>
        <p:nvSpPr>
          <p:cNvPr id="5" name="Slide Number Placeholder 4"/>
          <p:cNvSpPr>
            <a:spLocks noGrp="1"/>
          </p:cNvSpPr>
          <p:nvPr>
            <p:ph type="sldNum" sz="quarter" idx="3"/>
          </p:nvPr>
        </p:nvSpPr>
        <p:spPr>
          <a:xfrm>
            <a:off x="3927775" y="8757590"/>
            <a:ext cx="3004820" cy="461010"/>
          </a:xfrm>
          <a:prstGeom prst="rect">
            <a:avLst/>
          </a:prstGeom>
        </p:spPr>
        <p:txBody>
          <a:bodyPr vert="horz" lIns="92309" tIns="46154" rIns="92309" bIns="46154" rtlCol="0" anchor="b"/>
          <a:lstStyle>
            <a:lvl1pPr algn="r">
              <a:defRPr sz="1200"/>
            </a:lvl1pPr>
          </a:lstStyle>
          <a:p>
            <a:fld id="{E0CED2B9-CC5A-4B02-AE43-B291ED093B70}" type="slidenum">
              <a:rPr lang="en-US" smtClean="0"/>
              <a:pPr/>
              <a:t>‹#›</a:t>
            </a:fld>
            <a:endParaRPr lang="en-US"/>
          </a:p>
        </p:txBody>
      </p:sp>
    </p:spTree>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14350" y="2840038"/>
            <a:ext cx="5829300" cy="1960562"/>
          </a:xfrm>
        </p:spPr>
        <p:txBody>
          <a:bodyPr/>
          <a:lstStyle/>
          <a:p>
            <a:r>
              <a:rPr lang="en-US" smtClean="0"/>
              <a:t>Click to edit Master title style</a:t>
            </a:r>
            <a:endParaRPr lang="en-US"/>
          </a:p>
        </p:txBody>
      </p:sp>
      <p:sp>
        <p:nvSpPr>
          <p:cNvPr id="3" name="Subtitle 2"/>
          <p:cNvSpPr>
            <a:spLocks noGrp="1"/>
          </p:cNvSpPr>
          <p:nvPr>
            <p:ph type="subTitle" idx="1"/>
          </p:nvPr>
        </p:nvSpPr>
        <p:spPr>
          <a:xfrm>
            <a:off x="1028700" y="5181600"/>
            <a:ext cx="4800600" cy="23368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0AD94C01-7167-4D59-B6A1-B5756ECDDFFE}"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5EEDACA1-AE46-45F1-8788-BAD98AFCB7B8}"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72050" y="366713"/>
            <a:ext cx="1543050" cy="780097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42900" y="366713"/>
            <a:ext cx="4476750" cy="78009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34B4078-7753-4CFE-93DD-48D23D678A0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342900" y="366713"/>
            <a:ext cx="6172200" cy="78009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D601B2E0-698F-4436-9F01-BA9FBF3B577F}"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784660F-B259-4B67-83DA-B0B5D37D78B9}"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41338" y="5875338"/>
            <a:ext cx="5829300" cy="181610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541338" y="3875088"/>
            <a:ext cx="5829300" cy="200025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A806070-26B5-4F4A-8845-95F42439DF96}"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342900" y="2133600"/>
            <a:ext cx="3009900" cy="60340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505200" y="2133600"/>
            <a:ext cx="3009900" cy="60340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E01A585-7658-4771-86F0-BC3A544AAEA0}"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342900" y="2046288"/>
            <a:ext cx="3030538" cy="85407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342900" y="2900363"/>
            <a:ext cx="3030538" cy="5267325"/>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3484563" y="2046288"/>
            <a:ext cx="3030537" cy="85407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3484563" y="2900363"/>
            <a:ext cx="3030537" cy="5267325"/>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81D7EF0D-6FFA-4657-A855-D8735F530D50}"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E155B048-AAF0-4404-8D34-053DE3ED37C0}"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00A14BEF-D525-4133-98DD-23E5573736A7}"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42900" y="363538"/>
            <a:ext cx="2255838" cy="154940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2681288" y="363538"/>
            <a:ext cx="3833812" cy="780415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342900" y="1912938"/>
            <a:ext cx="2255838" cy="62547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934FBDC8-4356-4EC0-B953-601AC1E4142C}"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344613" y="6400800"/>
            <a:ext cx="4114800" cy="7556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344613" y="817563"/>
            <a:ext cx="41148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344613" y="7156450"/>
            <a:ext cx="4114800" cy="10731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95CB08CF-61D6-4B77-BFB3-2CF65556F049}"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342900" y="366713"/>
            <a:ext cx="6172200" cy="1524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342900" y="2133600"/>
            <a:ext cx="6172200" cy="6034088"/>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342900" y="8326438"/>
            <a:ext cx="1600200" cy="6350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a:defRPr/>
            </a:pPr>
            <a:endParaRPr lang="en-US"/>
          </a:p>
        </p:txBody>
      </p:sp>
      <p:sp>
        <p:nvSpPr>
          <p:cNvPr id="1029" name="Rectangle 5"/>
          <p:cNvSpPr>
            <a:spLocks noGrp="1" noChangeArrowheads="1"/>
          </p:cNvSpPr>
          <p:nvPr>
            <p:ph type="ftr" sz="quarter" idx="3"/>
          </p:nvPr>
        </p:nvSpPr>
        <p:spPr bwMode="auto">
          <a:xfrm>
            <a:off x="2343150" y="8326438"/>
            <a:ext cx="2171700" cy="6350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endParaRPr lang="en-US"/>
          </a:p>
        </p:txBody>
      </p:sp>
      <p:sp>
        <p:nvSpPr>
          <p:cNvPr id="1030" name="Rectangle 6"/>
          <p:cNvSpPr>
            <a:spLocks noGrp="1" noChangeArrowheads="1"/>
          </p:cNvSpPr>
          <p:nvPr>
            <p:ph type="sldNum" sz="quarter" idx="4"/>
          </p:nvPr>
        </p:nvSpPr>
        <p:spPr bwMode="auto">
          <a:xfrm>
            <a:off x="4914900" y="8326438"/>
            <a:ext cx="1600200" cy="6350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B21F8008-FE8E-45BD-BACB-271966E973AC}"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pPr eaLnBrk="1" hangingPunct="1"/>
            <a:endParaRPr lang="en-US" smtClean="0"/>
          </a:p>
        </p:txBody>
      </p:sp>
      <p:sp>
        <p:nvSpPr>
          <p:cNvPr id="2051" name="Rectangle 3"/>
          <p:cNvSpPr>
            <a:spLocks noGrp="1" noChangeArrowheads="1"/>
          </p:cNvSpPr>
          <p:nvPr>
            <p:ph type="subTitle" idx="1"/>
          </p:nvPr>
        </p:nvSpPr>
        <p:spPr/>
        <p:txBody>
          <a:bodyPr/>
          <a:lstStyle/>
          <a:p>
            <a:pPr eaLnBrk="1" hangingPunct="1"/>
            <a:endParaRPr lang="en-US" smtClean="0"/>
          </a:p>
        </p:txBody>
      </p:sp>
      <p:graphicFrame>
        <p:nvGraphicFramePr>
          <p:cNvPr id="2076" name="Group 28"/>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533400" marR="0" lvl="0" indent="-533400" algn="l" defTabSz="914400" rtl="0" eaLnBrk="1" fontAlgn="base" latinLnBrk="0" hangingPunct="1">
                        <a:lnSpc>
                          <a:spcPct val="100000"/>
                        </a:lnSpc>
                        <a:spcBef>
                          <a:spcPct val="20000"/>
                        </a:spcBef>
                        <a:spcAft>
                          <a:spcPct val="0"/>
                        </a:spcAft>
                        <a:buClrTx/>
                        <a:buSzTx/>
                        <a:buFontTx/>
                        <a:buNone/>
                        <a:tabLst/>
                      </a:pPr>
                      <a:endParaRPr kumimoji="0" lang="en-US" sz="12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2069" name="Text Box 22"/>
          <p:cNvSpPr txBox="1">
            <a:spLocks noChangeArrowheads="1"/>
          </p:cNvSpPr>
          <p:nvPr/>
        </p:nvSpPr>
        <p:spPr bwMode="auto">
          <a:xfrm>
            <a:off x="0" y="0"/>
            <a:ext cx="3429000" cy="2195513"/>
          </a:xfrm>
          <a:prstGeom prst="rect">
            <a:avLst/>
          </a:prstGeom>
          <a:noFill/>
          <a:ln w="9525">
            <a:noFill/>
            <a:miter lim="800000"/>
            <a:headEnd/>
            <a:tailEnd/>
          </a:ln>
        </p:spPr>
        <p:txBody>
          <a:bodyPr>
            <a:spAutoFit/>
          </a:bodyPr>
          <a:lstStyle/>
          <a:p>
            <a:pPr marL="342900" indent="-342900" algn="ctr">
              <a:spcBef>
                <a:spcPct val="50000"/>
              </a:spcBef>
            </a:pPr>
            <a:r>
              <a:rPr lang="en-US" sz="1400" b="1"/>
              <a:t>Context Clues</a:t>
            </a:r>
            <a:r>
              <a:rPr lang="en-US" b="1"/>
              <a:t> </a:t>
            </a:r>
          </a:p>
          <a:p>
            <a:pPr marL="342900" indent="-342900">
              <a:spcBef>
                <a:spcPct val="50000"/>
              </a:spcBef>
            </a:pPr>
            <a:r>
              <a:rPr lang="en-US" sz="1200"/>
              <a:t>	</a:t>
            </a:r>
            <a:r>
              <a:rPr lang="en-US" sz="1000"/>
              <a:t>After drilling, the holes were filled with an exact amount of dynamite.  The dynamite was then </a:t>
            </a:r>
            <a:r>
              <a:rPr lang="en-US" sz="1000" b="1"/>
              <a:t>detonated</a:t>
            </a:r>
            <a:r>
              <a:rPr lang="en-US" sz="1000"/>
              <a:t> only after everyone was a safe distance away from the construction site and could not be hurt</a:t>
            </a:r>
            <a:r>
              <a:rPr lang="en-US" sz="1200"/>
              <a:t>.</a:t>
            </a:r>
          </a:p>
          <a:p>
            <a:pPr marL="342900" indent="-342900">
              <a:spcBef>
                <a:spcPct val="50000"/>
              </a:spcBef>
              <a:buFontTx/>
              <a:buAutoNum type="alphaUcPeriod"/>
            </a:pPr>
            <a:r>
              <a:rPr lang="en-US" sz="1000"/>
              <a:t>To cause to explode</a:t>
            </a:r>
          </a:p>
          <a:p>
            <a:pPr marL="342900" indent="-342900">
              <a:spcBef>
                <a:spcPct val="50000"/>
              </a:spcBef>
              <a:buFontTx/>
              <a:buAutoNum type="alphaUcPeriod"/>
            </a:pPr>
            <a:r>
              <a:rPr lang="en-US" sz="1000"/>
              <a:t>To build upon</a:t>
            </a:r>
          </a:p>
          <a:p>
            <a:pPr marL="342900" indent="-342900">
              <a:spcBef>
                <a:spcPct val="50000"/>
              </a:spcBef>
              <a:buFontTx/>
              <a:buAutoNum type="alphaUcPeriod"/>
            </a:pPr>
            <a:r>
              <a:rPr lang="en-US" sz="1000"/>
              <a:t>To drill</a:t>
            </a:r>
          </a:p>
          <a:p>
            <a:pPr marL="342900" indent="-342900">
              <a:spcBef>
                <a:spcPct val="50000"/>
              </a:spcBef>
              <a:buFontTx/>
              <a:buAutoNum type="alphaUcPeriod"/>
            </a:pPr>
            <a:r>
              <a:rPr lang="en-US" sz="1000"/>
              <a:t>To form a basement</a:t>
            </a:r>
          </a:p>
        </p:txBody>
      </p:sp>
      <p:sp>
        <p:nvSpPr>
          <p:cNvPr id="2070" name="Text Box 23"/>
          <p:cNvSpPr txBox="1">
            <a:spLocks noChangeArrowheads="1"/>
          </p:cNvSpPr>
          <p:nvPr/>
        </p:nvSpPr>
        <p:spPr bwMode="auto">
          <a:xfrm>
            <a:off x="0" y="2362200"/>
            <a:ext cx="3429000" cy="2270125"/>
          </a:xfrm>
          <a:prstGeom prst="rect">
            <a:avLst/>
          </a:prstGeom>
          <a:noFill/>
          <a:ln w="9525">
            <a:noFill/>
            <a:miter lim="800000"/>
            <a:headEnd/>
            <a:tailEnd/>
          </a:ln>
        </p:spPr>
        <p:txBody>
          <a:bodyPr>
            <a:spAutoFit/>
          </a:bodyPr>
          <a:lstStyle/>
          <a:p>
            <a:pPr marL="342900" indent="-342900" algn="ctr">
              <a:spcBef>
                <a:spcPct val="50000"/>
              </a:spcBef>
            </a:pPr>
            <a:r>
              <a:rPr lang="en-US" sz="1400" b="1"/>
              <a:t>Context Clues</a:t>
            </a:r>
          </a:p>
          <a:p>
            <a:pPr marL="342900" indent="-342900">
              <a:spcBef>
                <a:spcPct val="50000"/>
              </a:spcBef>
            </a:pPr>
            <a:r>
              <a:rPr lang="en-US" sz="1000"/>
              <a:t>	</a:t>
            </a:r>
            <a:r>
              <a:rPr lang="en-US" sz="1200"/>
              <a:t>The children got lost in  the </a:t>
            </a:r>
            <a:r>
              <a:rPr lang="en-US" sz="1200" b="1"/>
              <a:t>labyrinth</a:t>
            </a:r>
            <a:r>
              <a:rPr lang="en-US" sz="1200"/>
              <a:t> unable to find their way out.  Their map was of no help to them as they went around in circles trying to locate the exit.</a:t>
            </a:r>
          </a:p>
          <a:p>
            <a:pPr marL="342900" indent="-342900">
              <a:spcBef>
                <a:spcPct val="50000"/>
              </a:spcBef>
              <a:buFontTx/>
              <a:buAutoNum type="alphaUcPeriod"/>
            </a:pPr>
            <a:r>
              <a:rPr lang="en-US" sz="1000"/>
              <a:t>A  subway in a large city</a:t>
            </a:r>
          </a:p>
          <a:p>
            <a:pPr marL="342900" indent="-342900">
              <a:spcBef>
                <a:spcPct val="50000"/>
              </a:spcBef>
              <a:buFontTx/>
              <a:buAutoNum type="alphaUcPeriod"/>
            </a:pPr>
            <a:r>
              <a:rPr lang="en-US" sz="1000"/>
              <a:t>A  forest with tall trees</a:t>
            </a:r>
          </a:p>
          <a:p>
            <a:pPr marL="342900" indent="-342900">
              <a:spcBef>
                <a:spcPct val="50000"/>
              </a:spcBef>
              <a:buFontTx/>
              <a:buAutoNum type="alphaUcPeriod"/>
            </a:pPr>
            <a:r>
              <a:rPr lang="en-US" sz="1000"/>
              <a:t>A carnival with many rides</a:t>
            </a:r>
          </a:p>
          <a:p>
            <a:pPr marL="342900" indent="-342900">
              <a:spcBef>
                <a:spcPct val="50000"/>
              </a:spcBef>
              <a:buFontTx/>
              <a:buAutoNum type="alphaUcPeriod"/>
            </a:pPr>
            <a:r>
              <a:rPr lang="en-US" sz="1000"/>
              <a:t>A system of passages like a maze</a:t>
            </a:r>
          </a:p>
          <a:p>
            <a:pPr marL="342900" indent="-342900">
              <a:spcBef>
                <a:spcPct val="50000"/>
              </a:spcBef>
              <a:buFontTx/>
              <a:buAutoNum type="alphaUcPeriod"/>
            </a:pPr>
            <a:endParaRPr lang="en-US" sz="1000"/>
          </a:p>
        </p:txBody>
      </p:sp>
      <p:sp>
        <p:nvSpPr>
          <p:cNvPr id="2071" name="Text Box 24"/>
          <p:cNvSpPr txBox="1">
            <a:spLocks noChangeArrowheads="1"/>
          </p:cNvSpPr>
          <p:nvPr/>
        </p:nvSpPr>
        <p:spPr bwMode="auto">
          <a:xfrm>
            <a:off x="0" y="4648200"/>
            <a:ext cx="3429000" cy="2484438"/>
          </a:xfrm>
          <a:prstGeom prst="rect">
            <a:avLst/>
          </a:prstGeom>
          <a:noFill/>
          <a:ln w="9525">
            <a:noFill/>
            <a:miter lim="800000"/>
            <a:headEnd/>
            <a:tailEnd/>
          </a:ln>
        </p:spPr>
        <p:txBody>
          <a:bodyPr>
            <a:spAutoFit/>
          </a:bodyPr>
          <a:lstStyle/>
          <a:p>
            <a:pPr marL="342900" indent="-342900" algn="ctr">
              <a:spcBef>
                <a:spcPct val="50000"/>
              </a:spcBef>
            </a:pPr>
            <a:r>
              <a:rPr lang="en-US" sz="1400" b="1"/>
              <a:t>Context Clues</a:t>
            </a:r>
          </a:p>
          <a:p>
            <a:pPr marL="342900" indent="-342900">
              <a:spcBef>
                <a:spcPct val="50000"/>
              </a:spcBef>
            </a:pPr>
            <a:r>
              <a:rPr lang="en-US" sz="1200"/>
              <a:t>	</a:t>
            </a:r>
            <a:r>
              <a:rPr lang="en-US" sz="1000"/>
              <a:t>Yellowstone was created by a series of volcanic eruptions where </a:t>
            </a:r>
            <a:r>
              <a:rPr lang="en-US" sz="1000" b="1"/>
              <a:t>magma</a:t>
            </a:r>
            <a:r>
              <a:rPr lang="en-US" sz="1000"/>
              <a:t> came up from under the ground and covered the land often destroying everything in its path. Upon cooling the </a:t>
            </a:r>
            <a:r>
              <a:rPr lang="en-US" sz="1000" b="1"/>
              <a:t>magma</a:t>
            </a:r>
            <a:r>
              <a:rPr lang="en-US" sz="1000"/>
              <a:t> hardened and formed the mountains you see in the park today.</a:t>
            </a:r>
          </a:p>
          <a:p>
            <a:pPr marL="342900" indent="-342900">
              <a:spcBef>
                <a:spcPct val="50000"/>
              </a:spcBef>
              <a:buFontTx/>
              <a:buAutoNum type="alphaUcPeriod"/>
            </a:pPr>
            <a:r>
              <a:rPr lang="en-US" sz="1000"/>
              <a:t>An extremely hot fire</a:t>
            </a:r>
          </a:p>
          <a:p>
            <a:pPr marL="342900" indent="-342900">
              <a:spcBef>
                <a:spcPct val="50000"/>
              </a:spcBef>
              <a:buFontTx/>
              <a:buAutoNum type="alphaUcPeriod"/>
            </a:pPr>
            <a:r>
              <a:rPr lang="en-US" sz="1000"/>
              <a:t>Hot, melted rock</a:t>
            </a:r>
          </a:p>
          <a:p>
            <a:pPr marL="342900" indent="-342900">
              <a:spcBef>
                <a:spcPct val="50000"/>
              </a:spcBef>
              <a:buFontTx/>
              <a:buAutoNum type="alphaUcPeriod"/>
            </a:pPr>
            <a:r>
              <a:rPr lang="en-US" sz="1000"/>
              <a:t>Boiling hot water</a:t>
            </a:r>
          </a:p>
          <a:p>
            <a:pPr marL="342900" indent="-342900">
              <a:spcBef>
                <a:spcPct val="50000"/>
              </a:spcBef>
              <a:buFontTx/>
              <a:buAutoNum type="alphaUcPeriod"/>
            </a:pPr>
            <a:r>
              <a:rPr lang="en-US" sz="1000"/>
              <a:t>Boiling hot grease</a:t>
            </a:r>
          </a:p>
          <a:p>
            <a:pPr marL="342900" indent="-342900">
              <a:spcBef>
                <a:spcPct val="50000"/>
              </a:spcBef>
              <a:buFontTx/>
              <a:buAutoNum type="alphaUcPeriod"/>
            </a:pPr>
            <a:endParaRPr lang="en-US" sz="1000"/>
          </a:p>
        </p:txBody>
      </p:sp>
      <p:sp>
        <p:nvSpPr>
          <p:cNvPr id="2072" name="Text Box 25"/>
          <p:cNvSpPr txBox="1">
            <a:spLocks noChangeArrowheads="1"/>
          </p:cNvSpPr>
          <p:nvPr/>
        </p:nvSpPr>
        <p:spPr bwMode="auto">
          <a:xfrm>
            <a:off x="0" y="6934200"/>
            <a:ext cx="3429000" cy="2133600"/>
          </a:xfrm>
          <a:prstGeom prst="rect">
            <a:avLst/>
          </a:prstGeom>
          <a:noFill/>
          <a:ln w="9525">
            <a:noFill/>
            <a:miter lim="800000"/>
            <a:headEnd/>
            <a:tailEnd/>
          </a:ln>
        </p:spPr>
        <p:txBody>
          <a:bodyPr>
            <a:spAutoFit/>
          </a:bodyPr>
          <a:lstStyle/>
          <a:p>
            <a:pPr marL="342900" indent="-342900" algn="ctr">
              <a:spcBef>
                <a:spcPct val="50000"/>
              </a:spcBef>
            </a:pPr>
            <a:r>
              <a:rPr lang="en-US" sz="1400" b="1"/>
              <a:t>Context Clues</a:t>
            </a:r>
          </a:p>
          <a:p>
            <a:pPr marL="342900" indent="-342900">
              <a:spcBef>
                <a:spcPct val="50000"/>
              </a:spcBef>
            </a:pPr>
            <a:r>
              <a:rPr lang="en-US" sz="1000"/>
              <a:t>	When building the Panama Canal workers had to </a:t>
            </a:r>
            <a:r>
              <a:rPr lang="en-US" sz="1000" b="1"/>
              <a:t>excavate</a:t>
            </a:r>
            <a:r>
              <a:rPr lang="en-US" sz="1000"/>
              <a:t> tons of earth to clear passages.  Thousands of workers used steam shovels and trucks to haul away the dirt.</a:t>
            </a:r>
          </a:p>
          <a:p>
            <a:pPr marL="342900" indent="-342900">
              <a:spcBef>
                <a:spcPct val="50000"/>
              </a:spcBef>
              <a:buFontTx/>
              <a:buAutoNum type="alphaUcPeriod"/>
            </a:pPr>
            <a:r>
              <a:rPr lang="en-US" sz="1000"/>
              <a:t>Build roadways for travel</a:t>
            </a:r>
          </a:p>
          <a:p>
            <a:pPr marL="342900" indent="-342900">
              <a:spcBef>
                <a:spcPct val="50000"/>
              </a:spcBef>
              <a:buFontTx/>
              <a:buAutoNum type="alphaUcPeriod"/>
            </a:pPr>
            <a:r>
              <a:rPr lang="en-US" sz="1000"/>
              <a:t>Dig or scoop out earth</a:t>
            </a:r>
          </a:p>
          <a:p>
            <a:pPr marL="342900" indent="-342900">
              <a:spcBef>
                <a:spcPct val="50000"/>
              </a:spcBef>
              <a:buFontTx/>
              <a:buAutoNum type="alphaUcPeriod"/>
            </a:pPr>
            <a:r>
              <a:rPr lang="en-US" sz="1000"/>
              <a:t>Find fossils for museums</a:t>
            </a:r>
          </a:p>
          <a:p>
            <a:pPr marL="342900" indent="-342900">
              <a:spcBef>
                <a:spcPct val="50000"/>
              </a:spcBef>
              <a:buFontTx/>
              <a:buAutoNum type="alphaUcPeriod"/>
            </a:pPr>
            <a:r>
              <a:rPr lang="en-US" sz="1000"/>
              <a:t>Build waterways for boats</a:t>
            </a:r>
          </a:p>
          <a:p>
            <a:pPr marL="342900" indent="-342900">
              <a:spcBef>
                <a:spcPct val="50000"/>
              </a:spcBef>
              <a:buFontTx/>
              <a:buAutoNum type="alphaUcPeriod"/>
            </a:pPr>
            <a:endParaRPr lang="en-US" sz="1000"/>
          </a:p>
        </p:txBody>
      </p:sp>
      <p:sp>
        <p:nvSpPr>
          <p:cNvPr id="2073" name="Text Box 26"/>
          <p:cNvSpPr txBox="1">
            <a:spLocks noChangeArrowheads="1"/>
          </p:cNvSpPr>
          <p:nvPr/>
        </p:nvSpPr>
        <p:spPr bwMode="auto">
          <a:xfrm>
            <a:off x="3505200" y="0"/>
            <a:ext cx="3352800" cy="2043113"/>
          </a:xfrm>
          <a:prstGeom prst="rect">
            <a:avLst/>
          </a:prstGeom>
          <a:noFill/>
          <a:ln w="9525">
            <a:noFill/>
            <a:miter lim="800000"/>
            <a:headEnd/>
            <a:tailEnd/>
          </a:ln>
        </p:spPr>
        <p:txBody>
          <a:bodyPr>
            <a:spAutoFit/>
          </a:bodyPr>
          <a:lstStyle/>
          <a:p>
            <a:pPr marL="342900" indent="-342900" algn="ctr">
              <a:spcBef>
                <a:spcPct val="50000"/>
              </a:spcBef>
            </a:pPr>
            <a:r>
              <a:rPr lang="en-US" sz="1400" b="1"/>
              <a:t>Word Structure</a:t>
            </a:r>
          </a:p>
          <a:p>
            <a:pPr marL="342900" indent="-342900">
              <a:spcBef>
                <a:spcPct val="50000"/>
              </a:spcBef>
            </a:pPr>
            <a:r>
              <a:rPr lang="en-US" sz="1200"/>
              <a:t>	The suffix –</a:t>
            </a:r>
            <a:r>
              <a:rPr lang="en-US" sz="1200" i="1"/>
              <a:t>able</a:t>
            </a:r>
            <a:r>
              <a:rPr lang="en-US" sz="1200"/>
              <a:t> helps the reader understand that the word “</a:t>
            </a:r>
            <a:r>
              <a:rPr lang="en-US" sz="1200" b="1"/>
              <a:t>reliable</a:t>
            </a:r>
            <a:r>
              <a:rPr lang="en-US" sz="1200"/>
              <a:t>” means:</a:t>
            </a:r>
          </a:p>
          <a:p>
            <a:pPr marL="342900" indent="-342900">
              <a:spcBef>
                <a:spcPct val="50000"/>
              </a:spcBef>
              <a:buFontTx/>
              <a:buAutoNum type="alphaUcPeriod"/>
            </a:pPr>
            <a:r>
              <a:rPr lang="en-US" sz="1200"/>
              <a:t>relied on again.</a:t>
            </a:r>
          </a:p>
          <a:p>
            <a:pPr marL="342900" indent="-342900">
              <a:spcBef>
                <a:spcPct val="50000"/>
              </a:spcBef>
              <a:buFontTx/>
              <a:buAutoNum type="alphaUcPeriod"/>
            </a:pPr>
            <a:r>
              <a:rPr lang="en-US" sz="1200"/>
              <a:t>had once relied on.</a:t>
            </a:r>
          </a:p>
          <a:p>
            <a:pPr marL="342900" indent="-342900">
              <a:spcBef>
                <a:spcPct val="50000"/>
              </a:spcBef>
              <a:buFontTx/>
              <a:buAutoNum type="alphaUcPeriod"/>
            </a:pPr>
            <a:r>
              <a:rPr lang="en-US" sz="1200"/>
              <a:t>can be relied on.</a:t>
            </a:r>
          </a:p>
          <a:p>
            <a:pPr marL="342900" indent="-342900">
              <a:spcBef>
                <a:spcPct val="50000"/>
              </a:spcBef>
              <a:buFontTx/>
              <a:buAutoNum type="alphaUcPeriod"/>
            </a:pPr>
            <a:r>
              <a:rPr lang="en-US" sz="1200"/>
              <a:t>relied on three times.</a:t>
            </a:r>
          </a:p>
        </p:txBody>
      </p:sp>
      <p:sp>
        <p:nvSpPr>
          <p:cNvPr id="2074" name="Text Box 29"/>
          <p:cNvSpPr txBox="1">
            <a:spLocks noChangeArrowheads="1"/>
          </p:cNvSpPr>
          <p:nvPr/>
        </p:nvSpPr>
        <p:spPr bwMode="auto">
          <a:xfrm>
            <a:off x="3505200" y="2362200"/>
            <a:ext cx="3352800" cy="1860550"/>
          </a:xfrm>
          <a:prstGeom prst="rect">
            <a:avLst/>
          </a:prstGeom>
          <a:noFill/>
          <a:ln w="9525">
            <a:noFill/>
            <a:miter lim="800000"/>
            <a:headEnd/>
            <a:tailEnd/>
          </a:ln>
        </p:spPr>
        <p:txBody>
          <a:bodyPr>
            <a:spAutoFit/>
          </a:bodyPr>
          <a:lstStyle/>
          <a:p>
            <a:pPr marL="342900" indent="-342900" algn="ctr">
              <a:spcBef>
                <a:spcPct val="50000"/>
              </a:spcBef>
            </a:pPr>
            <a:r>
              <a:rPr lang="en-US" sz="1400" b="1"/>
              <a:t>Word Structure</a:t>
            </a:r>
          </a:p>
          <a:p>
            <a:pPr marL="342900" indent="-342900">
              <a:spcBef>
                <a:spcPct val="50000"/>
              </a:spcBef>
            </a:pPr>
            <a:r>
              <a:rPr lang="en-US" sz="1200"/>
              <a:t>	The prefix </a:t>
            </a:r>
            <a:r>
              <a:rPr lang="en-US" sz="1200" i="1"/>
              <a:t>de-</a:t>
            </a:r>
            <a:r>
              <a:rPr lang="en-US" sz="1200"/>
              <a:t> helps the reader know that the word “</a:t>
            </a:r>
            <a:r>
              <a:rPr lang="en-US" sz="1200" b="1"/>
              <a:t>devalue</a:t>
            </a:r>
            <a:r>
              <a:rPr lang="en-US" sz="1200"/>
              <a:t>” means</a:t>
            </a:r>
          </a:p>
          <a:p>
            <a:pPr marL="342900" indent="-342900">
              <a:spcBef>
                <a:spcPct val="50000"/>
              </a:spcBef>
              <a:buFontTx/>
              <a:buAutoNum type="alphaUcPeriod"/>
            </a:pPr>
            <a:r>
              <a:rPr lang="en-US" sz="1200"/>
              <a:t>similar to value.</a:t>
            </a:r>
          </a:p>
          <a:p>
            <a:pPr marL="342900" indent="-342900">
              <a:spcBef>
                <a:spcPct val="50000"/>
              </a:spcBef>
              <a:buFontTx/>
              <a:buAutoNum type="alphaUcPeriod"/>
            </a:pPr>
            <a:r>
              <a:rPr lang="en-US" sz="1200"/>
              <a:t>to lessen the value of.</a:t>
            </a:r>
          </a:p>
          <a:p>
            <a:pPr marL="342900" indent="-342900">
              <a:spcBef>
                <a:spcPct val="50000"/>
              </a:spcBef>
              <a:buFontTx/>
              <a:buAutoNum type="alphaUcPeriod"/>
            </a:pPr>
            <a:r>
              <a:rPr lang="en-US" sz="1200"/>
              <a:t>able to be valued.</a:t>
            </a:r>
          </a:p>
          <a:p>
            <a:pPr marL="342900" indent="-342900">
              <a:spcBef>
                <a:spcPct val="50000"/>
              </a:spcBef>
              <a:buFontTx/>
              <a:buAutoNum type="alphaUcPeriod"/>
            </a:pPr>
            <a:r>
              <a:rPr lang="en-US" sz="1200"/>
              <a:t>to double the value of.</a:t>
            </a:r>
          </a:p>
        </p:txBody>
      </p:sp>
      <p:sp>
        <p:nvSpPr>
          <p:cNvPr id="2075" name="Text Box 30"/>
          <p:cNvSpPr txBox="1">
            <a:spLocks noChangeArrowheads="1"/>
          </p:cNvSpPr>
          <p:nvPr/>
        </p:nvSpPr>
        <p:spPr bwMode="auto">
          <a:xfrm>
            <a:off x="3505200" y="4572000"/>
            <a:ext cx="3352800" cy="2043113"/>
          </a:xfrm>
          <a:prstGeom prst="rect">
            <a:avLst/>
          </a:prstGeom>
          <a:noFill/>
          <a:ln w="9525">
            <a:noFill/>
            <a:miter lim="800000"/>
            <a:headEnd/>
            <a:tailEnd/>
          </a:ln>
        </p:spPr>
        <p:txBody>
          <a:bodyPr>
            <a:spAutoFit/>
          </a:bodyPr>
          <a:lstStyle/>
          <a:p>
            <a:pPr marL="342900" indent="-342900" algn="ctr">
              <a:spcBef>
                <a:spcPct val="50000"/>
              </a:spcBef>
            </a:pPr>
            <a:r>
              <a:rPr lang="en-US" sz="1400" b="1"/>
              <a:t>Word Structure</a:t>
            </a:r>
          </a:p>
          <a:p>
            <a:pPr marL="342900" indent="-342900">
              <a:spcBef>
                <a:spcPct val="50000"/>
              </a:spcBef>
            </a:pPr>
            <a:r>
              <a:rPr lang="en-US" sz="1200"/>
              <a:t>	The suffix –</a:t>
            </a:r>
            <a:r>
              <a:rPr lang="en-US" sz="1200" i="1"/>
              <a:t>ish</a:t>
            </a:r>
            <a:r>
              <a:rPr lang="en-US" sz="1200"/>
              <a:t> helps the reader understand that the word “</a:t>
            </a:r>
            <a:r>
              <a:rPr lang="en-US" sz="1200" b="1"/>
              <a:t>purplish</a:t>
            </a:r>
            <a:r>
              <a:rPr lang="en-US" sz="1200"/>
              <a:t>” means</a:t>
            </a:r>
          </a:p>
          <a:p>
            <a:pPr marL="342900" indent="-342900">
              <a:spcBef>
                <a:spcPct val="50000"/>
              </a:spcBef>
              <a:buFontTx/>
              <a:buAutoNum type="alphaUcPeriod"/>
            </a:pPr>
            <a:r>
              <a:rPr lang="en-US" sz="1200"/>
              <a:t>not purple.</a:t>
            </a:r>
          </a:p>
          <a:p>
            <a:pPr marL="342900" indent="-342900">
              <a:spcBef>
                <a:spcPct val="50000"/>
              </a:spcBef>
              <a:buFontTx/>
              <a:buAutoNum type="alphaUcPeriod"/>
            </a:pPr>
            <a:r>
              <a:rPr lang="en-US" sz="1200"/>
              <a:t>fear of purple.</a:t>
            </a:r>
          </a:p>
          <a:p>
            <a:pPr marL="342900" indent="-342900">
              <a:spcBef>
                <a:spcPct val="50000"/>
              </a:spcBef>
              <a:buFontTx/>
              <a:buAutoNum type="alphaUcPeriod"/>
            </a:pPr>
            <a:r>
              <a:rPr lang="en-US" sz="1200"/>
              <a:t>very purple.</a:t>
            </a:r>
          </a:p>
          <a:p>
            <a:pPr marL="342900" indent="-342900">
              <a:spcBef>
                <a:spcPct val="50000"/>
              </a:spcBef>
              <a:buFontTx/>
              <a:buAutoNum type="alphaUcPeriod"/>
            </a:pPr>
            <a:r>
              <a:rPr lang="en-US" sz="1200"/>
              <a:t>somewhat purple.</a:t>
            </a:r>
          </a:p>
        </p:txBody>
      </p:sp>
      <p:sp>
        <p:nvSpPr>
          <p:cNvPr id="2" name="Text Box 31"/>
          <p:cNvSpPr txBox="1">
            <a:spLocks noChangeArrowheads="1"/>
          </p:cNvSpPr>
          <p:nvPr/>
        </p:nvSpPr>
        <p:spPr bwMode="auto">
          <a:xfrm>
            <a:off x="3505200" y="6858000"/>
            <a:ext cx="3352800" cy="2043113"/>
          </a:xfrm>
          <a:prstGeom prst="rect">
            <a:avLst/>
          </a:prstGeom>
          <a:noFill/>
          <a:ln w="9525">
            <a:noFill/>
            <a:miter lim="800000"/>
            <a:headEnd/>
            <a:tailEnd/>
          </a:ln>
        </p:spPr>
        <p:txBody>
          <a:bodyPr>
            <a:spAutoFit/>
          </a:bodyPr>
          <a:lstStyle/>
          <a:p>
            <a:pPr marL="342900" indent="-342900" algn="ctr">
              <a:spcBef>
                <a:spcPct val="50000"/>
              </a:spcBef>
            </a:pPr>
            <a:r>
              <a:rPr lang="en-US" sz="1400" b="1"/>
              <a:t>Word Structure</a:t>
            </a:r>
          </a:p>
          <a:p>
            <a:pPr marL="342900" indent="-342900">
              <a:spcBef>
                <a:spcPct val="50000"/>
              </a:spcBef>
            </a:pPr>
            <a:r>
              <a:rPr lang="en-US" sz="1200"/>
              <a:t>	The prefix </a:t>
            </a:r>
            <a:r>
              <a:rPr lang="en-US" sz="1200" i="1"/>
              <a:t>en-</a:t>
            </a:r>
            <a:r>
              <a:rPr lang="en-US" sz="1200"/>
              <a:t> helps the reader understand that the word “</a:t>
            </a:r>
            <a:r>
              <a:rPr lang="en-US" sz="1200" b="1"/>
              <a:t>enclosed</a:t>
            </a:r>
            <a:r>
              <a:rPr lang="en-US" sz="1200"/>
              <a:t>” means</a:t>
            </a:r>
          </a:p>
          <a:p>
            <a:pPr marL="342900" indent="-342900">
              <a:spcBef>
                <a:spcPct val="50000"/>
              </a:spcBef>
              <a:buFontTx/>
              <a:buAutoNum type="alphaUcPeriod"/>
            </a:pPr>
            <a:r>
              <a:rPr lang="en-US" sz="1200"/>
              <a:t>closed in.</a:t>
            </a:r>
          </a:p>
          <a:p>
            <a:pPr marL="342900" indent="-342900">
              <a:spcBef>
                <a:spcPct val="50000"/>
              </a:spcBef>
              <a:buFontTx/>
              <a:buAutoNum type="alphaUcPeriod"/>
            </a:pPr>
            <a:r>
              <a:rPr lang="en-US" sz="1200"/>
              <a:t>closed before.</a:t>
            </a:r>
          </a:p>
          <a:p>
            <a:pPr marL="342900" indent="-342900">
              <a:spcBef>
                <a:spcPct val="50000"/>
              </a:spcBef>
              <a:buFontTx/>
              <a:buAutoNum type="alphaUcPeriod"/>
            </a:pPr>
            <a:r>
              <a:rPr lang="en-US" sz="1200"/>
              <a:t>closed again.</a:t>
            </a:r>
          </a:p>
          <a:p>
            <a:pPr marL="342900" indent="-342900">
              <a:spcBef>
                <a:spcPct val="50000"/>
              </a:spcBef>
              <a:buFontTx/>
              <a:buAutoNum type="alphaUcPeriod"/>
            </a:pPr>
            <a:r>
              <a:rPr lang="en-US" sz="1200"/>
              <a:t>closed three times.</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2800" b="0" i="0" u="none" strike="noStrike" cap="none" normalizeH="0" baseline="0" dirty="0" smtClean="0">
                          <a:ln>
                            <a:noFill/>
                          </a:ln>
                          <a:solidFill>
                            <a:schemeClr val="tx1"/>
                          </a:solidFill>
                          <a:effectLst/>
                          <a:latin typeface="Arial" charset="0"/>
                        </a:rPr>
                        <a:t>                </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212" name="Text Box 23"/>
          <p:cNvSpPr txBox="1">
            <a:spLocks noChangeArrowheads="1"/>
          </p:cNvSpPr>
          <p:nvPr/>
        </p:nvSpPr>
        <p:spPr bwMode="auto">
          <a:xfrm>
            <a:off x="0" y="2286000"/>
            <a:ext cx="3429000" cy="708025"/>
          </a:xfrm>
          <a:prstGeom prst="rect">
            <a:avLst/>
          </a:prstGeom>
          <a:noFill/>
          <a:ln w="9525">
            <a:noFill/>
            <a:miter lim="800000"/>
            <a:headEnd/>
            <a:tailEnd/>
          </a:ln>
        </p:spPr>
        <p:txBody>
          <a:bodyPr>
            <a:spAutoFit/>
          </a:bodyPr>
          <a:lstStyle/>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t>
            </a:r>
          </a:p>
        </p:txBody>
      </p:sp>
      <p:sp>
        <p:nvSpPr>
          <p:cNvPr id="8213" name="TextBox 10"/>
          <p:cNvSpPr txBox="1">
            <a:spLocks noChangeArrowheads="1"/>
          </p:cNvSpPr>
          <p:nvPr/>
        </p:nvSpPr>
        <p:spPr bwMode="auto">
          <a:xfrm>
            <a:off x="0" y="2286000"/>
            <a:ext cx="3352800" cy="246063"/>
          </a:xfrm>
          <a:prstGeom prst="rect">
            <a:avLst/>
          </a:prstGeom>
          <a:noFill/>
          <a:ln w="9525">
            <a:noFill/>
            <a:miter lim="800000"/>
            <a:headEnd/>
            <a:tailEnd/>
          </a:ln>
        </p:spPr>
        <p:txBody>
          <a:bodyPr>
            <a:spAutoFit/>
          </a:bodyPr>
          <a:lstStyle/>
          <a:p>
            <a:pPr algn="ctr"/>
            <a:endParaRPr lang="en-US" sz="1000" b="1"/>
          </a:p>
        </p:txBody>
      </p:sp>
      <p:sp>
        <p:nvSpPr>
          <p:cNvPr id="13" name="TextBox 12"/>
          <p:cNvSpPr txBox="1"/>
          <p:nvPr/>
        </p:nvSpPr>
        <p:spPr>
          <a:xfrm>
            <a:off x="3505200" y="0"/>
            <a:ext cx="3352800" cy="384721"/>
          </a:xfrm>
          <a:prstGeom prst="rect">
            <a:avLst/>
          </a:prstGeom>
          <a:noFill/>
        </p:spPr>
        <p:txBody>
          <a:bodyPr>
            <a:spAutoFit/>
          </a:bodyPr>
          <a:lstStyle/>
          <a:p>
            <a:pPr>
              <a:defRPr/>
            </a:pPr>
            <a:endParaRPr lang="en-US" sz="1000" b="1" dirty="0"/>
          </a:p>
          <a:p>
            <a:pPr>
              <a:defRPr/>
            </a:pPr>
            <a:endParaRPr lang="en-US" sz="900" b="1" dirty="0"/>
          </a:p>
        </p:txBody>
      </p:sp>
      <p:sp>
        <p:nvSpPr>
          <p:cNvPr id="8216" name="TextBox 13"/>
          <p:cNvSpPr txBox="1">
            <a:spLocks noChangeArrowheads="1"/>
          </p:cNvSpPr>
          <p:nvPr/>
        </p:nvSpPr>
        <p:spPr bwMode="auto">
          <a:xfrm>
            <a:off x="3505200" y="2362200"/>
            <a:ext cx="2057400" cy="369888"/>
          </a:xfrm>
          <a:prstGeom prst="rect">
            <a:avLst/>
          </a:prstGeom>
          <a:noFill/>
          <a:ln w="9525">
            <a:noFill/>
            <a:miter lim="800000"/>
            <a:headEnd/>
            <a:tailEnd/>
          </a:ln>
        </p:spPr>
        <p:txBody>
          <a:bodyPr>
            <a:spAutoFit/>
          </a:bodyPr>
          <a:lstStyle/>
          <a:p>
            <a:endParaRPr lang="en-US"/>
          </a:p>
        </p:txBody>
      </p:sp>
      <p:sp>
        <p:nvSpPr>
          <p:cNvPr id="19" name="TextBox 18"/>
          <p:cNvSpPr txBox="1"/>
          <p:nvPr/>
        </p:nvSpPr>
        <p:spPr>
          <a:xfrm>
            <a:off x="0" y="0"/>
            <a:ext cx="3429000" cy="2339102"/>
          </a:xfrm>
          <a:prstGeom prst="rect">
            <a:avLst/>
          </a:prstGeom>
          <a:noFill/>
        </p:spPr>
        <p:txBody>
          <a:bodyPr wrap="square" rtlCol="0">
            <a:spAutoFit/>
          </a:bodyPr>
          <a:lstStyle/>
          <a:p>
            <a:r>
              <a:rPr lang="en-US" sz="1200" b="1" dirty="0" smtClean="0"/>
              <a:t>Which  sentence from the passage is an opinion?</a:t>
            </a:r>
          </a:p>
          <a:p>
            <a:pPr marL="228600" indent="-228600">
              <a:buAutoNum type="alphaUcPeriod"/>
            </a:pPr>
            <a:r>
              <a:rPr lang="en-US" sz="1100" b="1" dirty="0" smtClean="0"/>
              <a:t>Secret messages have been used throughout history to send messages.</a:t>
            </a:r>
          </a:p>
          <a:p>
            <a:pPr marL="228600" indent="-228600">
              <a:buAutoNum type="alphaUcPeriod"/>
            </a:pPr>
            <a:endParaRPr lang="en-US" sz="1100" b="1" dirty="0" smtClean="0"/>
          </a:p>
          <a:p>
            <a:pPr marL="228600" indent="-228600">
              <a:buAutoNum type="alphaUcPeriod"/>
            </a:pPr>
            <a:r>
              <a:rPr lang="en-US" sz="1100" b="1" dirty="0" smtClean="0"/>
              <a:t> Codes give special meaning to symbols, words, or even a nod of the head.</a:t>
            </a:r>
          </a:p>
          <a:p>
            <a:pPr marL="228600" indent="-228600">
              <a:buAutoNum type="alphaUcPeriod"/>
            </a:pPr>
            <a:endParaRPr lang="en-US" sz="1100" b="1" dirty="0" smtClean="0"/>
          </a:p>
          <a:p>
            <a:pPr marL="228600" indent="-228600">
              <a:buAutoNum type="alphaUcPeriod"/>
            </a:pPr>
            <a:r>
              <a:rPr lang="en-US" sz="1100" b="1" dirty="0" smtClean="0"/>
              <a:t>Ciphers, however, use the regular meaning of words.</a:t>
            </a:r>
          </a:p>
          <a:p>
            <a:pPr marL="228600" indent="-228600">
              <a:buAutoNum type="alphaUcPeriod"/>
            </a:pPr>
            <a:endParaRPr lang="en-US" sz="1100" b="1" dirty="0" smtClean="0"/>
          </a:p>
          <a:p>
            <a:pPr marL="228600" indent="-228600">
              <a:buAutoNum type="alphaUcPeriod"/>
            </a:pPr>
            <a:r>
              <a:rPr lang="en-US" sz="1100" b="1" dirty="0" smtClean="0"/>
              <a:t>The words look funny, though.</a:t>
            </a:r>
          </a:p>
          <a:p>
            <a:pPr marL="228600" indent="-228600">
              <a:buAutoNum type="alphaUcPeriod"/>
            </a:pPr>
            <a:endParaRPr lang="en-US" sz="1200" b="1" dirty="0" smtClean="0"/>
          </a:p>
        </p:txBody>
      </p:sp>
      <p:sp>
        <p:nvSpPr>
          <p:cNvPr id="20" name="TextBox 19"/>
          <p:cNvSpPr txBox="1"/>
          <p:nvPr/>
        </p:nvSpPr>
        <p:spPr>
          <a:xfrm>
            <a:off x="0" y="2362200"/>
            <a:ext cx="3352800" cy="2123658"/>
          </a:xfrm>
          <a:prstGeom prst="rect">
            <a:avLst/>
          </a:prstGeom>
          <a:noFill/>
        </p:spPr>
        <p:txBody>
          <a:bodyPr wrap="square" rtlCol="0">
            <a:spAutoFit/>
          </a:bodyPr>
          <a:lstStyle/>
          <a:p>
            <a:pPr algn="ctr"/>
            <a:r>
              <a:rPr lang="en-US" sz="1200" b="1" dirty="0" smtClean="0"/>
              <a:t>Character</a:t>
            </a:r>
          </a:p>
          <a:p>
            <a:r>
              <a:rPr lang="en-US" sz="1000" b="1" dirty="0" smtClean="0"/>
              <a:t>Beth and Maria are on the 5</a:t>
            </a:r>
            <a:r>
              <a:rPr lang="en-US" sz="1000" b="1" baseline="30000" dirty="0" smtClean="0"/>
              <a:t>th</a:t>
            </a:r>
            <a:r>
              <a:rPr lang="en-US" sz="1000" b="1" dirty="0" smtClean="0"/>
              <a:t> grade basketball team.  Both girls are an important part of the team’s success.  The team is playing for the state title in a tournament on Saturday.  Beth and Maria are excited, but they also have tickets to a concert featuring the hottest rock  group in the country on Saturday night.  Beth’s older sister bought the tickets for her birthday present, and is even driving in from 14 hours away to take Beth and Maria to the concert.  However,  Beth and Maria made a commitment to their team.  So, Beth and Maria can’t decide what to do.</a:t>
            </a:r>
            <a:endParaRPr lang="en-US" sz="1000" b="1" dirty="0"/>
          </a:p>
        </p:txBody>
      </p:sp>
      <p:sp>
        <p:nvSpPr>
          <p:cNvPr id="21" name="TextBox 20"/>
          <p:cNvSpPr txBox="1"/>
          <p:nvPr/>
        </p:nvSpPr>
        <p:spPr>
          <a:xfrm>
            <a:off x="0" y="4648200"/>
            <a:ext cx="3429000" cy="1785104"/>
          </a:xfrm>
          <a:prstGeom prst="rect">
            <a:avLst/>
          </a:prstGeom>
          <a:noFill/>
        </p:spPr>
        <p:txBody>
          <a:bodyPr wrap="square" rtlCol="0">
            <a:spAutoFit/>
          </a:bodyPr>
          <a:lstStyle/>
          <a:p>
            <a:endParaRPr lang="en-US" sz="1100" b="1" smtClean="0"/>
          </a:p>
          <a:p>
            <a:r>
              <a:rPr lang="en-US" sz="1100" b="1" smtClean="0"/>
              <a:t>Which </a:t>
            </a:r>
            <a:r>
              <a:rPr lang="en-US" sz="1100" b="1" dirty="0" smtClean="0"/>
              <a:t>word BEST describes Beth and Maria?</a:t>
            </a:r>
          </a:p>
          <a:p>
            <a:endParaRPr lang="en-US" sz="1100" b="1" dirty="0" smtClean="0"/>
          </a:p>
          <a:p>
            <a:pPr marL="228600" indent="-228600">
              <a:buAutoNum type="alphaUcPeriod"/>
            </a:pPr>
            <a:r>
              <a:rPr lang="en-US" sz="1100" b="1" dirty="0" smtClean="0"/>
              <a:t>Confused</a:t>
            </a:r>
          </a:p>
          <a:p>
            <a:pPr marL="228600" indent="-228600">
              <a:buAutoNum type="alphaUcPeriod"/>
            </a:pPr>
            <a:endParaRPr lang="en-US" sz="1100" b="1" dirty="0" smtClean="0"/>
          </a:p>
          <a:p>
            <a:pPr marL="228600" indent="-228600">
              <a:buAutoNum type="alphaUcPeriod"/>
            </a:pPr>
            <a:r>
              <a:rPr lang="en-US" sz="1100" b="1" dirty="0" smtClean="0"/>
              <a:t>Scared</a:t>
            </a:r>
          </a:p>
          <a:p>
            <a:pPr marL="228600" indent="-228600">
              <a:buAutoNum type="alphaUcPeriod"/>
            </a:pPr>
            <a:endParaRPr lang="en-US" sz="1100" b="1" dirty="0" smtClean="0"/>
          </a:p>
          <a:p>
            <a:pPr marL="228600" indent="-228600">
              <a:buAutoNum type="alphaUcPeriod"/>
            </a:pPr>
            <a:r>
              <a:rPr lang="en-US" sz="1100" b="1" dirty="0" smtClean="0"/>
              <a:t>Frustrated</a:t>
            </a:r>
          </a:p>
          <a:p>
            <a:pPr marL="228600" indent="-228600">
              <a:buAutoNum type="alphaUcPeriod"/>
            </a:pPr>
            <a:endParaRPr lang="en-US" sz="1100" b="1" dirty="0" smtClean="0"/>
          </a:p>
          <a:p>
            <a:pPr marL="228600" indent="-228600">
              <a:buAutoNum type="alphaUcPeriod"/>
            </a:pPr>
            <a:r>
              <a:rPr lang="en-US" sz="1100" b="1" dirty="0" smtClean="0"/>
              <a:t>Angry</a:t>
            </a:r>
            <a:endParaRPr lang="en-US" sz="1100" b="1" dirty="0"/>
          </a:p>
        </p:txBody>
      </p:sp>
      <p:sp>
        <p:nvSpPr>
          <p:cNvPr id="10" name="TextBox 9"/>
          <p:cNvSpPr txBox="1"/>
          <p:nvPr/>
        </p:nvSpPr>
        <p:spPr>
          <a:xfrm>
            <a:off x="0" y="6934200"/>
            <a:ext cx="3429000" cy="1892826"/>
          </a:xfrm>
          <a:prstGeom prst="rect">
            <a:avLst/>
          </a:prstGeom>
          <a:noFill/>
        </p:spPr>
        <p:txBody>
          <a:bodyPr wrap="square" rtlCol="0">
            <a:spAutoFit/>
          </a:bodyPr>
          <a:lstStyle/>
          <a:p>
            <a:pPr algn="ctr"/>
            <a:r>
              <a:rPr lang="en-US" sz="1200" b="1" dirty="0" smtClean="0"/>
              <a:t>Character</a:t>
            </a:r>
          </a:p>
          <a:p>
            <a:r>
              <a:rPr lang="en-US" sz="1050" b="1" dirty="0" smtClean="0"/>
              <a:t>Ms. </a:t>
            </a:r>
            <a:r>
              <a:rPr lang="en-US" sz="1050" b="1" dirty="0" err="1" smtClean="0"/>
              <a:t>Freed’s</a:t>
            </a:r>
            <a:r>
              <a:rPr lang="en-US" sz="1050" b="1" dirty="0" smtClean="0"/>
              <a:t> class is studying animals in Africa.  Donald begged Ms. Freed to let him research cheetahs and leopards.  During his research, Donald learned lots of interesting things.  He didn’t know that cheetahs and leopards were so similar.  In Donald’s report he included what they eat, where they live, and some of their habits.  He also thinks it is great that the cheetah is the fastest animal for running short distances.  Donald wished he could run up to 70 m.p.h.!!</a:t>
            </a:r>
          </a:p>
        </p:txBody>
      </p:sp>
      <p:sp>
        <p:nvSpPr>
          <p:cNvPr id="11" name="TextBox 10"/>
          <p:cNvSpPr txBox="1"/>
          <p:nvPr/>
        </p:nvSpPr>
        <p:spPr>
          <a:xfrm>
            <a:off x="3505200" y="0"/>
            <a:ext cx="3124200" cy="2131353"/>
          </a:xfrm>
          <a:prstGeom prst="rect">
            <a:avLst/>
          </a:prstGeom>
          <a:noFill/>
        </p:spPr>
        <p:txBody>
          <a:bodyPr wrap="square" rtlCol="0">
            <a:spAutoFit/>
          </a:bodyPr>
          <a:lstStyle/>
          <a:p>
            <a:r>
              <a:rPr lang="en-US" sz="1050" b="1" dirty="0" smtClean="0"/>
              <a:t>Why does Donald ask Ms. Freed for the opportunity to research cheetahs and leopards?</a:t>
            </a:r>
          </a:p>
          <a:p>
            <a:endParaRPr lang="en-US" sz="1100" b="1" dirty="0" smtClean="0"/>
          </a:p>
          <a:p>
            <a:pPr marL="228600" indent="-228600">
              <a:buAutoNum type="alphaUcPeriod"/>
            </a:pPr>
            <a:r>
              <a:rPr lang="en-US" sz="1000" b="1" dirty="0" smtClean="0"/>
              <a:t>Donald feels responsible to teach the class about cheetahs and leopards.</a:t>
            </a:r>
          </a:p>
          <a:p>
            <a:pPr marL="228600" indent="-228600">
              <a:buAutoNum type="alphaUcPeriod"/>
            </a:pPr>
            <a:r>
              <a:rPr lang="en-US" sz="1000" b="1" dirty="0" smtClean="0"/>
              <a:t>Donald  likes cheetahs and leopards, and is interested in learning more about them.</a:t>
            </a:r>
          </a:p>
          <a:p>
            <a:pPr marL="228600" indent="-228600">
              <a:buAutoNum type="alphaUcPeriod"/>
            </a:pPr>
            <a:r>
              <a:rPr lang="en-US" sz="1000" b="1" dirty="0" smtClean="0"/>
              <a:t>Donald is scared of cheetahs and leopards and is trying to overcome his fear.</a:t>
            </a:r>
          </a:p>
          <a:p>
            <a:pPr marL="228600" indent="-228600">
              <a:buAutoNum type="alphaUcPeriod"/>
            </a:pPr>
            <a:r>
              <a:rPr lang="en-US" sz="1000" b="1" dirty="0" smtClean="0"/>
              <a:t>Donald believes no one else will want to research cheetahs and leopards for the class project.</a:t>
            </a:r>
            <a:endParaRPr lang="en-US" sz="1000" b="1" dirty="0"/>
          </a:p>
        </p:txBody>
      </p:sp>
      <p:sp>
        <p:nvSpPr>
          <p:cNvPr id="12" name="TextBox 11"/>
          <p:cNvSpPr txBox="1"/>
          <p:nvPr/>
        </p:nvSpPr>
        <p:spPr>
          <a:xfrm>
            <a:off x="3505200" y="2362200"/>
            <a:ext cx="3505200" cy="2054409"/>
          </a:xfrm>
          <a:prstGeom prst="rect">
            <a:avLst/>
          </a:prstGeom>
          <a:noFill/>
        </p:spPr>
        <p:txBody>
          <a:bodyPr wrap="square" rtlCol="0">
            <a:spAutoFit/>
          </a:bodyPr>
          <a:lstStyle/>
          <a:p>
            <a:pPr algn="ctr"/>
            <a:r>
              <a:rPr lang="en-US" sz="1200" b="1" dirty="0" smtClean="0"/>
              <a:t>Character</a:t>
            </a:r>
          </a:p>
          <a:p>
            <a:r>
              <a:rPr lang="en-US" sz="1050" b="1" dirty="0" smtClean="0"/>
              <a:t>Cassie’s grandmother is coming to town.  Cassie’s grandmother drives her crazy, but Cassie’s mom is excited to see her, so Cassie decides to make the best of it.  It’s only for a week.  First, she helps her mom clean the house, and  then offers to go with her mom to pick Grandma up at the airport.  Cassie gives her grandmother a kiss.  However, not even five minutes later Grandmother is telling Cassie to stand up straight and push her hair out of her eyes.  She also begins telling a “way back when” story.  Cassie blurts out, “Grandma quit lecturing me!”</a:t>
            </a:r>
            <a:endParaRPr lang="en-US" sz="1050" b="1" dirty="0"/>
          </a:p>
        </p:txBody>
      </p:sp>
      <p:sp>
        <p:nvSpPr>
          <p:cNvPr id="14" name="TextBox 13"/>
          <p:cNvSpPr txBox="1"/>
          <p:nvPr/>
        </p:nvSpPr>
        <p:spPr>
          <a:xfrm>
            <a:off x="3505200" y="4648200"/>
            <a:ext cx="3352800" cy="2292935"/>
          </a:xfrm>
          <a:prstGeom prst="rect">
            <a:avLst/>
          </a:prstGeom>
          <a:noFill/>
        </p:spPr>
        <p:txBody>
          <a:bodyPr wrap="square" rtlCol="0">
            <a:spAutoFit/>
          </a:bodyPr>
          <a:lstStyle/>
          <a:p>
            <a:r>
              <a:rPr lang="en-US" sz="1100" b="1" dirty="0" smtClean="0"/>
              <a:t>How did Cassie feel at </a:t>
            </a:r>
            <a:r>
              <a:rPr lang="en-US" sz="1100" b="1" i="1" dirty="0" smtClean="0"/>
              <a:t>FIRST</a:t>
            </a:r>
            <a:r>
              <a:rPr lang="en-US" sz="1100" b="1" dirty="0" smtClean="0"/>
              <a:t> about her grandmother coming to visit?</a:t>
            </a:r>
          </a:p>
          <a:p>
            <a:endParaRPr lang="en-US" sz="1100" b="1" dirty="0" smtClean="0"/>
          </a:p>
          <a:p>
            <a:pPr marL="228600" indent="-228600">
              <a:buAutoNum type="alphaUcPeriod"/>
            </a:pPr>
            <a:r>
              <a:rPr lang="en-US" sz="1100" b="1" dirty="0" smtClean="0"/>
              <a:t>Cassie was thrilled about  her grandmother’s visit.</a:t>
            </a:r>
          </a:p>
          <a:p>
            <a:pPr marL="228600" indent="-228600">
              <a:buAutoNum type="alphaUcPeriod"/>
            </a:pPr>
            <a:endParaRPr lang="en-US" sz="1100" b="1" dirty="0" smtClean="0"/>
          </a:p>
          <a:p>
            <a:pPr marL="228600" indent="-228600">
              <a:buAutoNum type="alphaUcPeriod"/>
            </a:pPr>
            <a:r>
              <a:rPr lang="en-US" sz="1100" b="1" dirty="0" smtClean="0"/>
              <a:t>Cassie was scared her grandmother would  make her mom cry.</a:t>
            </a:r>
          </a:p>
          <a:p>
            <a:pPr marL="228600" indent="-228600">
              <a:buAutoNum type="alphaUcPeriod"/>
            </a:pPr>
            <a:endParaRPr lang="en-US" sz="1100" b="1" dirty="0" smtClean="0"/>
          </a:p>
          <a:p>
            <a:pPr marL="228600" indent="-228600">
              <a:buAutoNum type="alphaUcPeriod"/>
            </a:pPr>
            <a:r>
              <a:rPr lang="en-US" sz="1100" b="1" dirty="0" smtClean="0"/>
              <a:t>Cassie was not looking forward to the visit, but decided to make the best of it.</a:t>
            </a:r>
          </a:p>
          <a:p>
            <a:pPr marL="228600" indent="-228600">
              <a:buAutoNum type="alphaUcPeriod"/>
            </a:pPr>
            <a:endParaRPr lang="en-US" sz="1100" b="1" dirty="0" smtClean="0"/>
          </a:p>
          <a:p>
            <a:pPr marL="228600" indent="-228600">
              <a:buAutoNum type="alphaUcPeriod"/>
            </a:pPr>
            <a:r>
              <a:rPr lang="en-US" sz="1100" b="1" dirty="0" smtClean="0"/>
              <a:t>Cassie was angry at her grandmother.</a:t>
            </a:r>
            <a:endParaRPr lang="en-US" sz="1100" b="1" dirty="0"/>
          </a:p>
        </p:txBody>
      </p:sp>
      <p:sp>
        <p:nvSpPr>
          <p:cNvPr id="15" name="TextBox 14"/>
          <p:cNvSpPr txBox="1"/>
          <p:nvPr/>
        </p:nvSpPr>
        <p:spPr>
          <a:xfrm>
            <a:off x="3505200" y="6928009"/>
            <a:ext cx="3352800" cy="2215991"/>
          </a:xfrm>
          <a:prstGeom prst="rect">
            <a:avLst/>
          </a:prstGeom>
          <a:noFill/>
        </p:spPr>
        <p:txBody>
          <a:bodyPr wrap="square" rtlCol="0">
            <a:spAutoFit/>
          </a:bodyPr>
          <a:lstStyle/>
          <a:p>
            <a:pPr algn="ctr"/>
            <a:r>
              <a:rPr lang="en-US" sz="1200" b="1" dirty="0" smtClean="0"/>
              <a:t>Character</a:t>
            </a:r>
          </a:p>
          <a:p>
            <a:r>
              <a:rPr lang="en-US" sz="1050" b="1" dirty="0" smtClean="0"/>
              <a:t>Lee has decided to join the swim team.  He is a fast swimmer and knows he would be the best swimmer on the team.  Lee is so sure of himself, he tells the coach that there is no one in the city that can beat him in a race.  Everything goes well for the first few weeks.  Lee does win several races and is really doing well.  However, if a member of Lee’s team loses a race. Lee yells at them and tells them that they are a loser.  Lee’s team members get really upset with him, and finally the coach suspends Lee from the team because of his attitude.</a:t>
            </a:r>
            <a:endParaRPr lang="en-US" sz="1050" b="1"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2800" b="0" i="0" u="none" strike="noStrike" cap="none" normalizeH="0" baseline="0" dirty="0" smtClean="0">
                          <a:ln>
                            <a:noFill/>
                          </a:ln>
                          <a:solidFill>
                            <a:schemeClr val="tx1"/>
                          </a:solidFill>
                          <a:effectLst/>
                          <a:latin typeface="Arial" charset="0"/>
                        </a:rPr>
                        <a:t>                </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212" name="Text Box 23"/>
          <p:cNvSpPr txBox="1">
            <a:spLocks noChangeArrowheads="1"/>
          </p:cNvSpPr>
          <p:nvPr/>
        </p:nvSpPr>
        <p:spPr bwMode="auto">
          <a:xfrm>
            <a:off x="0" y="2286000"/>
            <a:ext cx="3429000" cy="708025"/>
          </a:xfrm>
          <a:prstGeom prst="rect">
            <a:avLst/>
          </a:prstGeom>
          <a:noFill/>
          <a:ln w="9525">
            <a:noFill/>
            <a:miter lim="800000"/>
            <a:headEnd/>
            <a:tailEnd/>
          </a:ln>
        </p:spPr>
        <p:txBody>
          <a:bodyPr>
            <a:spAutoFit/>
          </a:bodyPr>
          <a:lstStyle/>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t>
            </a:r>
          </a:p>
        </p:txBody>
      </p:sp>
      <p:sp>
        <p:nvSpPr>
          <p:cNvPr id="8213" name="TextBox 10"/>
          <p:cNvSpPr txBox="1">
            <a:spLocks noChangeArrowheads="1"/>
          </p:cNvSpPr>
          <p:nvPr/>
        </p:nvSpPr>
        <p:spPr bwMode="auto">
          <a:xfrm>
            <a:off x="0" y="2286000"/>
            <a:ext cx="3352800" cy="246063"/>
          </a:xfrm>
          <a:prstGeom prst="rect">
            <a:avLst/>
          </a:prstGeom>
          <a:noFill/>
          <a:ln w="9525">
            <a:noFill/>
            <a:miter lim="800000"/>
            <a:headEnd/>
            <a:tailEnd/>
          </a:ln>
        </p:spPr>
        <p:txBody>
          <a:bodyPr>
            <a:spAutoFit/>
          </a:bodyPr>
          <a:lstStyle/>
          <a:p>
            <a:pPr algn="ctr"/>
            <a:endParaRPr lang="en-US" sz="1000" b="1"/>
          </a:p>
        </p:txBody>
      </p:sp>
      <p:sp>
        <p:nvSpPr>
          <p:cNvPr id="13" name="TextBox 12"/>
          <p:cNvSpPr txBox="1"/>
          <p:nvPr/>
        </p:nvSpPr>
        <p:spPr>
          <a:xfrm>
            <a:off x="3505200" y="0"/>
            <a:ext cx="3352800" cy="384721"/>
          </a:xfrm>
          <a:prstGeom prst="rect">
            <a:avLst/>
          </a:prstGeom>
          <a:noFill/>
        </p:spPr>
        <p:txBody>
          <a:bodyPr>
            <a:spAutoFit/>
          </a:bodyPr>
          <a:lstStyle/>
          <a:p>
            <a:pPr>
              <a:defRPr/>
            </a:pPr>
            <a:endParaRPr lang="en-US" sz="1000" b="1" dirty="0"/>
          </a:p>
          <a:p>
            <a:pPr>
              <a:defRPr/>
            </a:pPr>
            <a:endParaRPr lang="en-US" sz="900" b="1" dirty="0"/>
          </a:p>
        </p:txBody>
      </p:sp>
      <p:sp>
        <p:nvSpPr>
          <p:cNvPr id="8216" name="TextBox 13"/>
          <p:cNvSpPr txBox="1">
            <a:spLocks noChangeArrowheads="1"/>
          </p:cNvSpPr>
          <p:nvPr/>
        </p:nvSpPr>
        <p:spPr bwMode="auto">
          <a:xfrm>
            <a:off x="3505200" y="2362200"/>
            <a:ext cx="2057400" cy="369888"/>
          </a:xfrm>
          <a:prstGeom prst="rect">
            <a:avLst/>
          </a:prstGeom>
          <a:noFill/>
          <a:ln w="9525">
            <a:noFill/>
            <a:miter lim="800000"/>
            <a:headEnd/>
            <a:tailEnd/>
          </a:ln>
        </p:spPr>
        <p:txBody>
          <a:bodyPr>
            <a:spAutoFit/>
          </a:bodyPr>
          <a:lstStyle/>
          <a:p>
            <a:endParaRPr lang="en-US"/>
          </a:p>
        </p:txBody>
      </p:sp>
      <p:sp>
        <p:nvSpPr>
          <p:cNvPr id="11" name="TextBox 10"/>
          <p:cNvSpPr txBox="1"/>
          <p:nvPr/>
        </p:nvSpPr>
        <p:spPr>
          <a:xfrm>
            <a:off x="3505200" y="0"/>
            <a:ext cx="3124200" cy="246221"/>
          </a:xfrm>
          <a:prstGeom prst="rect">
            <a:avLst/>
          </a:prstGeom>
          <a:noFill/>
        </p:spPr>
        <p:txBody>
          <a:bodyPr wrap="square" rtlCol="0">
            <a:spAutoFit/>
          </a:bodyPr>
          <a:lstStyle/>
          <a:p>
            <a:endParaRPr lang="en-US" sz="1000" b="1" dirty="0"/>
          </a:p>
        </p:txBody>
      </p:sp>
      <p:sp>
        <p:nvSpPr>
          <p:cNvPr id="12" name="TextBox 11"/>
          <p:cNvSpPr txBox="1"/>
          <p:nvPr/>
        </p:nvSpPr>
        <p:spPr>
          <a:xfrm>
            <a:off x="3505200" y="2362200"/>
            <a:ext cx="3505200" cy="253916"/>
          </a:xfrm>
          <a:prstGeom prst="rect">
            <a:avLst/>
          </a:prstGeom>
          <a:noFill/>
        </p:spPr>
        <p:txBody>
          <a:bodyPr wrap="square" rtlCol="0">
            <a:spAutoFit/>
          </a:bodyPr>
          <a:lstStyle/>
          <a:p>
            <a:pPr algn="ctr"/>
            <a:endParaRPr lang="en-US" sz="1050" b="1" dirty="0"/>
          </a:p>
        </p:txBody>
      </p:sp>
      <p:sp>
        <p:nvSpPr>
          <p:cNvPr id="14" name="TextBox 13"/>
          <p:cNvSpPr txBox="1"/>
          <p:nvPr/>
        </p:nvSpPr>
        <p:spPr>
          <a:xfrm>
            <a:off x="3505200" y="4648200"/>
            <a:ext cx="3352800" cy="261610"/>
          </a:xfrm>
          <a:prstGeom prst="rect">
            <a:avLst/>
          </a:prstGeom>
          <a:noFill/>
        </p:spPr>
        <p:txBody>
          <a:bodyPr wrap="square" rtlCol="0">
            <a:spAutoFit/>
          </a:bodyPr>
          <a:lstStyle/>
          <a:p>
            <a:endParaRPr lang="en-US" sz="1100" b="1" dirty="0"/>
          </a:p>
        </p:txBody>
      </p:sp>
      <p:sp>
        <p:nvSpPr>
          <p:cNvPr id="15" name="TextBox 14"/>
          <p:cNvSpPr txBox="1"/>
          <p:nvPr/>
        </p:nvSpPr>
        <p:spPr>
          <a:xfrm>
            <a:off x="3505200" y="6928009"/>
            <a:ext cx="3352800" cy="253916"/>
          </a:xfrm>
          <a:prstGeom prst="rect">
            <a:avLst/>
          </a:prstGeom>
          <a:noFill/>
        </p:spPr>
        <p:txBody>
          <a:bodyPr wrap="square" rtlCol="0">
            <a:spAutoFit/>
          </a:bodyPr>
          <a:lstStyle/>
          <a:p>
            <a:pPr algn="ctr"/>
            <a:endParaRPr lang="en-US" sz="1050" b="1" dirty="0"/>
          </a:p>
        </p:txBody>
      </p:sp>
      <p:sp>
        <p:nvSpPr>
          <p:cNvPr id="16" name="TextBox 15"/>
          <p:cNvSpPr txBox="1"/>
          <p:nvPr/>
        </p:nvSpPr>
        <p:spPr>
          <a:xfrm>
            <a:off x="0" y="0"/>
            <a:ext cx="3429000" cy="1938992"/>
          </a:xfrm>
          <a:prstGeom prst="rect">
            <a:avLst/>
          </a:prstGeom>
          <a:noFill/>
        </p:spPr>
        <p:txBody>
          <a:bodyPr wrap="square" rtlCol="0">
            <a:spAutoFit/>
          </a:bodyPr>
          <a:lstStyle/>
          <a:p>
            <a:r>
              <a:rPr lang="en-US" sz="1200" b="1" dirty="0" smtClean="0"/>
              <a:t>Which word BEST describes Lee?</a:t>
            </a:r>
          </a:p>
          <a:p>
            <a:endParaRPr lang="en-US" sz="1200" b="1" dirty="0" smtClean="0"/>
          </a:p>
          <a:p>
            <a:pPr marL="228600" indent="-228600">
              <a:buAutoNum type="alphaUcPeriod"/>
            </a:pPr>
            <a:r>
              <a:rPr lang="en-US" sz="1200" b="1" dirty="0" smtClean="0"/>
              <a:t>Angry</a:t>
            </a:r>
          </a:p>
          <a:p>
            <a:pPr marL="228600" indent="-228600">
              <a:buAutoNum type="alphaUcPeriod"/>
            </a:pPr>
            <a:endParaRPr lang="en-US" sz="1200" b="1" dirty="0" smtClean="0"/>
          </a:p>
          <a:p>
            <a:pPr marL="228600" indent="-228600">
              <a:buAutoNum type="alphaUcPeriod"/>
            </a:pPr>
            <a:r>
              <a:rPr lang="en-US" sz="1200" b="1" dirty="0" smtClean="0"/>
              <a:t>Happy</a:t>
            </a:r>
          </a:p>
          <a:p>
            <a:pPr marL="228600" indent="-228600">
              <a:buAutoNum type="alphaUcPeriod"/>
            </a:pPr>
            <a:endParaRPr lang="en-US" sz="1200" b="1" dirty="0" smtClean="0"/>
          </a:p>
          <a:p>
            <a:pPr marL="228600" indent="-228600">
              <a:buAutoNum type="alphaUcPeriod"/>
            </a:pPr>
            <a:r>
              <a:rPr lang="en-US" sz="1200" b="1" dirty="0" smtClean="0"/>
              <a:t>Excited</a:t>
            </a:r>
          </a:p>
          <a:p>
            <a:pPr marL="228600" indent="-228600">
              <a:buAutoNum type="alphaUcPeriod"/>
            </a:pPr>
            <a:endParaRPr lang="en-US" sz="1200" b="1" dirty="0" smtClean="0"/>
          </a:p>
          <a:p>
            <a:pPr marL="228600" indent="-228600">
              <a:buAutoNum type="alphaUcPeriod"/>
            </a:pPr>
            <a:r>
              <a:rPr lang="en-US" sz="1200" b="1" smtClean="0"/>
              <a:t>Boastful</a:t>
            </a:r>
          </a:p>
          <a:p>
            <a:pPr marL="228600" indent="-228600"/>
            <a:endParaRPr lang="en-US" sz="1200" b="1"/>
          </a:p>
        </p:txBody>
      </p:sp>
      <p:sp>
        <p:nvSpPr>
          <p:cNvPr id="17" name="TextBox 16"/>
          <p:cNvSpPr txBox="1"/>
          <p:nvPr/>
        </p:nvSpPr>
        <p:spPr>
          <a:xfrm>
            <a:off x="0" y="2362200"/>
            <a:ext cx="3429000" cy="2123658"/>
          </a:xfrm>
          <a:prstGeom prst="rect">
            <a:avLst/>
          </a:prstGeom>
          <a:noFill/>
        </p:spPr>
        <p:txBody>
          <a:bodyPr wrap="square" rtlCol="0">
            <a:spAutoFit/>
          </a:bodyPr>
          <a:lstStyle/>
          <a:p>
            <a:pPr algn="ctr"/>
            <a:r>
              <a:rPr lang="en-US" sz="1200" b="1" dirty="0" smtClean="0"/>
              <a:t>Setting</a:t>
            </a:r>
          </a:p>
          <a:p>
            <a:r>
              <a:rPr lang="en-US" sz="1000" b="1" dirty="0" smtClean="0"/>
              <a:t>Jade was always in a hurry.  She ran downstairs for breakfast.  She drank her juice in no time.  Jade quickly dumped cereal into a bowl, realized she was late for school, and ran out the door.  Her mother yelled, “Slow down, Jade!”  But it was too late.  In her  rush, Jade knocked over the bowl of cereal, the pitcher of milk, and the dog’s bag of treats.  As Jade rushed to the bus stop, she worried about how she would explain her tardiness to her teacher.  Luckily, Jade caught her school bus - just in the knick of time.  As she ran up the bus steps , Jade vowed never to be late again, and her stomach growled in agreement.</a:t>
            </a:r>
            <a:endParaRPr lang="en-US" sz="1000" b="1" dirty="0"/>
          </a:p>
        </p:txBody>
      </p:sp>
      <p:sp>
        <p:nvSpPr>
          <p:cNvPr id="19" name="TextBox 18"/>
          <p:cNvSpPr txBox="1"/>
          <p:nvPr/>
        </p:nvSpPr>
        <p:spPr>
          <a:xfrm>
            <a:off x="0" y="4648200"/>
            <a:ext cx="3352800" cy="1938992"/>
          </a:xfrm>
          <a:prstGeom prst="rect">
            <a:avLst/>
          </a:prstGeom>
          <a:noFill/>
        </p:spPr>
        <p:txBody>
          <a:bodyPr wrap="square" rtlCol="0">
            <a:spAutoFit/>
          </a:bodyPr>
          <a:lstStyle/>
          <a:p>
            <a:r>
              <a:rPr lang="en-US" sz="1200" b="1" dirty="0" smtClean="0"/>
              <a:t>What is the setting at the BEGINNING of the passage?</a:t>
            </a:r>
          </a:p>
          <a:p>
            <a:endParaRPr lang="en-US" sz="1200" b="1" dirty="0" smtClean="0"/>
          </a:p>
          <a:p>
            <a:pPr marL="228600" indent="-228600">
              <a:buAutoNum type="alphaUcPeriod"/>
            </a:pPr>
            <a:r>
              <a:rPr lang="en-US" sz="1200" b="1" dirty="0" smtClean="0"/>
              <a:t>At the school</a:t>
            </a:r>
          </a:p>
          <a:p>
            <a:pPr marL="228600" indent="-228600">
              <a:buAutoNum type="alphaUcPeriod"/>
            </a:pPr>
            <a:endParaRPr lang="en-US" sz="1200" b="1" dirty="0" smtClean="0"/>
          </a:p>
          <a:p>
            <a:pPr marL="228600" indent="-228600">
              <a:buAutoNum type="alphaUcPeriod"/>
            </a:pPr>
            <a:r>
              <a:rPr lang="en-US" sz="1200" b="1" dirty="0" smtClean="0"/>
              <a:t>In Jade’s bedroom</a:t>
            </a:r>
          </a:p>
          <a:p>
            <a:pPr marL="228600" indent="-228600">
              <a:buAutoNum type="alphaUcPeriod"/>
            </a:pPr>
            <a:endParaRPr lang="en-US" sz="1200" b="1" dirty="0" smtClean="0"/>
          </a:p>
          <a:p>
            <a:pPr marL="228600" indent="-228600">
              <a:buAutoNum type="alphaUcPeriod"/>
            </a:pPr>
            <a:r>
              <a:rPr lang="en-US" sz="1200" b="1" dirty="0" smtClean="0"/>
              <a:t>On the school bus</a:t>
            </a:r>
          </a:p>
          <a:p>
            <a:pPr marL="228600" indent="-228600">
              <a:buAutoNum type="alphaUcPeriod"/>
            </a:pPr>
            <a:endParaRPr lang="en-US" sz="1200" b="1" dirty="0" smtClean="0"/>
          </a:p>
          <a:p>
            <a:pPr marL="228600" indent="-228600">
              <a:buAutoNum type="alphaUcPeriod"/>
            </a:pPr>
            <a:r>
              <a:rPr lang="en-US" sz="1200" b="1" dirty="0" smtClean="0"/>
              <a:t>In the kitchen</a:t>
            </a:r>
            <a:endParaRPr lang="en-US" sz="1200" b="1" dirty="0"/>
          </a:p>
        </p:txBody>
      </p:sp>
      <p:sp>
        <p:nvSpPr>
          <p:cNvPr id="20" name="TextBox 19"/>
          <p:cNvSpPr txBox="1"/>
          <p:nvPr/>
        </p:nvSpPr>
        <p:spPr>
          <a:xfrm>
            <a:off x="0" y="6934200"/>
            <a:ext cx="3352800" cy="1938992"/>
          </a:xfrm>
          <a:prstGeom prst="rect">
            <a:avLst/>
          </a:prstGeom>
          <a:noFill/>
        </p:spPr>
        <p:txBody>
          <a:bodyPr wrap="square" rtlCol="0">
            <a:spAutoFit/>
          </a:bodyPr>
          <a:lstStyle/>
          <a:p>
            <a:pPr algn="ctr"/>
            <a:r>
              <a:rPr lang="en-US" sz="1200" b="1" dirty="0" smtClean="0"/>
              <a:t>Setting</a:t>
            </a:r>
          </a:p>
          <a:p>
            <a:pPr algn="ctr"/>
            <a:endParaRPr lang="en-US" sz="1200" b="1" dirty="0" smtClean="0"/>
          </a:p>
          <a:p>
            <a:r>
              <a:rPr lang="en-US" sz="1200" b="1" dirty="0" smtClean="0"/>
              <a:t>Drums rolled as the people filed into the church.  The crowd watched quietly.  A few people were crying, and many wore black.  Then it was time for the preacher to speak.  He made a serious speech.  In it he told how much the great judge would be missed.  People bowed their heads at the end of the ceremony.</a:t>
            </a:r>
            <a:endParaRPr lang="en-US" sz="1200" b="1" dirty="0"/>
          </a:p>
        </p:txBody>
      </p:sp>
      <p:sp>
        <p:nvSpPr>
          <p:cNvPr id="21" name="TextBox 20"/>
          <p:cNvSpPr txBox="1"/>
          <p:nvPr/>
        </p:nvSpPr>
        <p:spPr>
          <a:xfrm>
            <a:off x="3505200" y="152400"/>
            <a:ext cx="3200400" cy="1938992"/>
          </a:xfrm>
          <a:prstGeom prst="rect">
            <a:avLst/>
          </a:prstGeom>
          <a:noFill/>
        </p:spPr>
        <p:txBody>
          <a:bodyPr wrap="square" rtlCol="0">
            <a:spAutoFit/>
          </a:bodyPr>
          <a:lstStyle/>
          <a:p>
            <a:r>
              <a:rPr lang="en-US" sz="1200" b="1" dirty="0" smtClean="0"/>
              <a:t>Which BEST describes the setting of the passage?</a:t>
            </a:r>
          </a:p>
          <a:p>
            <a:endParaRPr lang="en-US" sz="1200" b="1" dirty="0" smtClean="0"/>
          </a:p>
          <a:p>
            <a:pPr marL="228600" indent="-228600">
              <a:buAutoNum type="alphaUcPeriod"/>
            </a:pPr>
            <a:r>
              <a:rPr lang="en-US" sz="1200" b="1" dirty="0" smtClean="0"/>
              <a:t>A funeral</a:t>
            </a:r>
          </a:p>
          <a:p>
            <a:pPr marL="228600" indent="-228600">
              <a:buAutoNum type="alphaUcPeriod"/>
            </a:pPr>
            <a:endParaRPr lang="en-US" sz="1200" b="1" dirty="0" smtClean="0"/>
          </a:p>
          <a:p>
            <a:pPr marL="228600" indent="-228600">
              <a:buAutoNum type="alphaUcPeriod"/>
            </a:pPr>
            <a:r>
              <a:rPr lang="en-US" sz="1200" b="1" dirty="0" smtClean="0"/>
              <a:t>A Sunday church service</a:t>
            </a:r>
          </a:p>
          <a:p>
            <a:pPr marL="228600" indent="-228600">
              <a:buAutoNum type="alphaUcPeriod"/>
            </a:pPr>
            <a:endParaRPr lang="en-US" sz="1200" b="1" dirty="0" smtClean="0"/>
          </a:p>
          <a:p>
            <a:pPr marL="228600" indent="-228600">
              <a:buAutoNum type="alphaUcPeriod"/>
            </a:pPr>
            <a:r>
              <a:rPr lang="en-US" sz="1200" b="1" dirty="0" smtClean="0"/>
              <a:t>A circus parade</a:t>
            </a:r>
          </a:p>
          <a:p>
            <a:pPr marL="228600" indent="-228600">
              <a:buAutoNum type="alphaUcPeriod"/>
            </a:pPr>
            <a:endParaRPr lang="en-US" sz="1200" b="1" dirty="0" smtClean="0"/>
          </a:p>
          <a:p>
            <a:pPr marL="228600" indent="-228600">
              <a:buAutoNum type="alphaUcPeriod"/>
            </a:pPr>
            <a:r>
              <a:rPr lang="en-US" sz="1200" b="1" dirty="0" smtClean="0"/>
              <a:t>A band concert</a:t>
            </a:r>
            <a:endParaRPr lang="en-US" sz="1200" b="1" dirty="0"/>
          </a:p>
        </p:txBody>
      </p:sp>
      <p:sp>
        <p:nvSpPr>
          <p:cNvPr id="22" name="TextBox 21"/>
          <p:cNvSpPr txBox="1"/>
          <p:nvPr/>
        </p:nvSpPr>
        <p:spPr>
          <a:xfrm>
            <a:off x="3505200" y="2362200"/>
            <a:ext cx="3200400" cy="2123658"/>
          </a:xfrm>
          <a:prstGeom prst="rect">
            <a:avLst/>
          </a:prstGeom>
          <a:noFill/>
        </p:spPr>
        <p:txBody>
          <a:bodyPr wrap="square" rtlCol="0">
            <a:spAutoFit/>
          </a:bodyPr>
          <a:lstStyle/>
          <a:p>
            <a:pPr algn="ctr"/>
            <a:r>
              <a:rPr lang="en-US" sz="1200" b="1" dirty="0" smtClean="0"/>
              <a:t>Setting</a:t>
            </a:r>
          </a:p>
          <a:p>
            <a:pPr algn="ctr"/>
            <a:endParaRPr lang="en-US" sz="1200" b="1" dirty="0" smtClean="0"/>
          </a:p>
          <a:p>
            <a:r>
              <a:rPr lang="en-US" sz="1200" b="1" dirty="0" smtClean="0"/>
              <a:t>Mr. Wilcox went out for his afternoon walk.  It was later than usual, and it was already starting to get dark.  A sharp wind blew up and made him shiver.  Mr. Wilcox zipped up his jacket and put his hands in his pockets.  He dodged leaves that were falling from the trees, and laughed at the squirrels gathering nuts to hide.</a:t>
            </a:r>
            <a:endParaRPr lang="en-US" sz="1200" b="1" dirty="0"/>
          </a:p>
        </p:txBody>
      </p:sp>
      <p:sp>
        <p:nvSpPr>
          <p:cNvPr id="23" name="TextBox 22"/>
          <p:cNvSpPr txBox="1"/>
          <p:nvPr/>
        </p:nvSpPr>
        <p:spPr>
          <a:xfrm>
            <a:off x="3505200" y="4724400"/>
            <a:ext cx="3352800" cy="1938992"/>
          </a:xfrm>
          <a:prstGeom prst="rect">
            <a:avLst/>
          </a:prstGeom>
          <a:noFill/>
        </p:spPr>
        <p:txBody>
          <a:bodyPr wrap="square" rtlCol="0">
            <a:spAutoFit/>
          </a:bodyPr>
          <a:lstStyle/>
          <a:p>
            <a:r>
              <a:rPr lang="en-US" sz="1200" b="1" dirty="0" smtClean="0"/>
              <a:t>In which season does the passage take place?</a:t>
            </a:r>
          </a:p>
          <a:p>
            <a:endParaRPr lang="en-US" sz="1200" b="1" dirty="0" smtClean="0"/>
          </a:p>
          <a:p>
            <a:pPr marL="228600" indent="-228600">
              <a:buAutoNum type="alphaUcPeriod"/>
            </a:pPr>
            <a:r>
              <a:rPr lang="en-US" sz="1200" b="1" dirty="0" smtClean="0"/>
              <a:t>Fall</a:t>
            </a:r>
          </a:p>
          <a:p>
            <a:pPr marL="228600" indent="-228600">
              <a:buAutoNum type="alphaUcPeriod"/>
            </a:pPr>
            <a:endParaRPr lang="en-US" sz="1200" b="1" dirty="0" smtClean="0"/>
          </a:p>
          <a:p>
            <a:pPr marL="228600" indent="-228600">
              <a:buAutoNum type="alphaUcPeriod"/>
            </a:pPr>
            <a:r>
              <a:rPr lang="en-US" sz="1200" b="1" dirty="0" smtClean="0"/>
              <a:t>Winter</a:t>
            </a:r>
          </a:p>
          <a:p>
            <a:pPr marL="228600" indent="-228600">
              <a:buAutoNum type="alphaUcPeriod"/>
            </a:pPr>
            <a:endParaRPr lang="en-US" sz="1200" b="1" dirty="0" smtClean="0"/>
          </a:p>
          <a:p>
            <a:pPr marL="228600" indent="-228600">
              <a:buAutoNum type="alphaUcPeriod"/>
            </a:pPr>
            <a:r>
              <a:rPr lang="en-US" sz="1200" b="1" dirty="0" smtClean="0"/>
              <a:t>Spring</a:t>
            </a:r>
          </a:p>
          <a:p>
            <a:pPr marL="228600" indent="-228600">
              <a:buAutoNum type="alphaUcPeriod"/>
            </a:pPr>
            <a:endParaRPr lang="en-US" sz="1200" b="1" dirty="0" smtClean="0"/>
          </a:p>
          <a:p>
            <a:pPr marL="228600" indent="-228600">
              <a:buAutoNum type="alphaUcPeriod"/>
            </a:pPr>
            <a:r>
              <a:rPr lang="en-US" sz="1200" b="1" dirty="0" smtClean="0"/>
              <a:t>Summer</a:t>
            </a:r>
            <a:endParaRPr lang="en-US" sz="1200" b="1" dirty="0"/>
          </a:p>
        </p:txBody>
      </p:sp>
      <p:sp>
        <p:nvSpPr>
          <p:cNvPr id="24" name="TextBox 23"/>
          <p:cNvSpPr txBox="1"/>
          <p:nvPr/>
        </p:nvSpPr>
        <p:spPr>
          <a:xfrm>
            <a:off x="3505200" y="7010400"/>
            <a:ext cx="3352800" cy="1815882"/>
          </a:xfrm>
          <a:prstGeom prst="rect">
            <a:avLst/>
          </a:prstGeom>
          <a:noFill/>
        </p:spPr>
        <p:txBody>
          <a:bodyPr wrap="square" rtlCol="0">
            <a:spAutoFit/>
          </a:bodyPr>
          <a:lstStyle/>
          <a:p>
            <a:pPr algn="ctr"/>
            <a:r>
              <a:rPr lang="en-US" sz="1200" b="1" dirty="0" smtClean="0"/>
              <a:t>Setting</a:t>
            </a:r>
          </a:p>
          <a:p>
            <a:r>
              <a:rPr lang="en-US" sz="1000" b="1" dirty="0" smtClean="0"/>
              <a:t>When Fran came home from work, her cat wasn’t there to greet her.  Fran looked in the kitchen.  She checked in the dining room under the table, and in the bathroom under the sink.  “Here, kitty, kitty,” she called.  Still, no cat.  Fran began to worry.  Her voice rose sharply.  “</a:t>
            </a:r>
            <a:r>
              <a:rPr lang="en-US" sz="1000" b="1" dirty="0" err="1" smtClean="0"/>
              <a:t>Bootsy</a:t>
            </a:r>
            <a:r>
              <a:rPr lang="en-US" sz="1000" b="1" dirty="0" smtClean="0"/>
              <a:t>! Where are you?”  Then Fran heard a noise coming from the closet.  </a:t>
            </a:r>
            <a:r>
              <a:rPr lang="en-US" sz="1000" b="1" dirty="0" err="1" smtClean="0"/>
              <a:t>Bootsy</a:t>
            </a:r>
            <a:r>
              <a:rPr lang="en-US" sz="1000" b="1" dirty="0" smtClean="0"/>
              <a:t> had been locked in the closet by mistake as Fran took out her coat to wear before work  that morning.</a:t>
            </a:r>
            <a:endParaRPr lang="en-US" sz="1000" b="1"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2800" b="0" i="0" u="none" strike="noStrike" cap="none" normalizeH="0" baseline="0" dirty="0" smtClean="0">
                          <a:ln>
                            <a:noFill/>
                          </a:ln>
                          <a:solidFill>
                            <a:schemeClr val="tx1"/>
                          </a:solidFill>
                          <a:effectLst/>
                          <a:latin typeface="Arial" charset="0"/>
                        </a:rPr>
                        <a:t>                </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212" name="Text Box 23"/>
          <p:cNvSpPr txBox="1">
            <a:spLocks noChangeArrowheads="1"/>
          </p:cNvSpPr>
          <p:nvPr/>
        </p:nvSpPr>
        <p:spPr bwMode="auto">
          <a:xfrm>
            <a:off x="0" y="2286000"/>
            <a:ext cx="3429000" cy="708025"/>
          </a:xfrm>
          <a:prstGeom prst="rect">
            <a:avLst/>
          </a:prstGeom>
          <a:noFill/>
          <a:ln w="9525">
            <a:noFill/>
            <a:miter lim="800000"/>
            <a:headEnd/>
            <a:tailEnd/>
          </a:ln>
        </p:spPr>
        <p:txBody>
          <a:bodyPr>
            <a:spAutoFit/>
          </a:bodyPr>
          <a:lstStyle/>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t>
            </a:r>
          </a:p>
        </p:txBody>
      </p:sp>
      <p:sp>
        <p:nvSpPr>
          <p:cNvPr id="8213" name="TextBox 10"/>
          <p:cNvSpPr txBox="1">
            <a:spLocks noChangeArrowheads="1"/>
          </p:cNvSpPr>
          <p:nvPr/>
        </p:nvSpPr>
        <p:spPr bwMode="auto">
          <a:xfrm>
            <a:off x="0" y="2286000"/>
            <a:ext cx="3352800" cy="246063"/>
          </a:xfrm>
          <a:prstGeom prst="rect">
            <a:avLst/>
          </a:prstGeom>
          <a:noFill/>
          <a:ln w="9525">
            <a:noFill/>
            <a:miter lim="800000"/>
            <a:headEnd/>
            <a:tailEnd/>
          </a:ln>
        </p:spPr>
        <p:txBody>
          <a:bodyPr>
            <a:spAutoFit/>
          </a:bodyPr>
          <a:lstStyle/>
          <a:p>
            <a:pPr algn="ctr"/>
            <a:endParaRPr lang="en-US" sz="1000" b="1"/>
          </a:p>
        </p:txBody>
      </p:sp>
      <p:sp>
        <p:nvSpPr>
          <p:cNvPr id="13" name="TextBox 12"/>
          <p:cNvSpPr txBox="1"/>
          <p:nvPr/>
        </p:nvSpPr>
        <p:spPr>
          <a:xfrm>
            <a:off x="3505200" y="0"/>
            <a:ext cx="3352800" cy="384721"/>
          </a:xfrm>
          <a:prstGeom prst="rect">
            <a:avLst/>
          </a:prstGeom>
          <a:noFill/>
        </p:spPr>
        <p:txBody>
          <a:bodyPr>
            <a:spAutoFit/>
          </a:bodyPr>
          <a:lstStyle/>
          <a:p>
            <a:pPr>
              <a:defRPr/>
            </a:pPr>
            <a:endParaRPr lang="en-US" sz="1000" b="1" dirty="0"/>
          </a:p>
          <a:p>
            <a:pPr>
              <a:defRPr/>
            </a:pPr>
            <a:endParaRPr lang="en-US" sz="900" b="1" dirty="0"/>
          </a:p>
        </p:txBody>
      </p:sp>
      <p:sp>
        <p:nvSpPr>
          <p:cNvPr id="8216" name="TextBox 13"/>
          <p:cNvSpPr txBox="1">
            <a:spLocks noChangeArrowheads="1"/>
          </p:cNvSpPr>
          <p:nvPr/>
        </p:nvSpPr>
        <p:spPr bwMode="auto">
          <a:xfrm>
            <a:off x="3505200" y="2362200"/>
            <a:ext cx="2057400" cy="369888"/>
          </a:xfrm>
          <a:prstGeom prst="rect">
            <a:avLst/>
          </a:prstGeom>
          <a:noFill/>
          <a:ln w="9525">
            <a:noFill/>
            <a:miter lim="800000"/>
            <a:headEnd/>
            <a:tailEnd/>
          </a:ln>
        </p:spPr>
        <p:txBody>
          <a:bodyPr>
            <a:spAutoFit/>
          </a:bodyPr>
          <a:lstStyle/>
          <a:p>
            <a:endParaRPr lang="en-US"/>
          </a:p>
        </p:txBody>
      </p:sp>
      <p:sp>
        <p:nvSpPr>
          <p:cNvPr id="11" name="TextBox 10"/>
          <p:cNvSpPr txBox="1"/>
          <p:nvPr/>
        </p:nvSpPr>
        <p:spPr>
          <a:xfrm>
            <a:off x="3505200" y="0"/>
            <a:ext cx="3124200" cy="246221"/>
          </a:xfrm>
          <a:prstGeom prst="rect">
            <a:avLst/>
          </a:prstGeom>
          <a:noFill/>
        </p:spPr>
        <p:txBody>
          <a:bodyPr wrap="square" rtlCol="0">
            <a:spAutoFit/>
          </a:bodyPr>
          <a:lstStyle/>
          <a:p>
            <a:endParaRPr lang="en-US" sz="1000" b="1" dirty="0"/>
          </a:p>
        </p:txBody>
      </p:sp>
      <p:sp>
        <p:nvSpPr>
          <p:cNvPr id="12" name="TextBox 11"/>
          <p:cNvSpPr txBox="1"/>
          <p:nvPr/>
        </p:nvSpPr>
        <p:spPr>
          <a:xfrm>
            <a:off x="3505200" y="2362200"/>
            <a:ext cx="3505200" cy="253916"/>
          </a:xfrm>
          <a:prstGeom prst="rect">
            <a:avLst/>
          </a:prstGeom>
          <a:noFill/>
        </p:spPr>
        <p:txBody>
          <a:bodyPr wrap="square" rtlCol="0">
            <a:spAutoFit/>
          </a:bodyPr>
          <a:lstStyle/>
          <a:p>
            <a:pPr algn="ctr"/>
            <a:endParaRPr lang="en-US" sz="1050" b="1" dirty="0"/>
          </a:p>
        </p:txBody>
      </p:sp>
      <p:sp>
        <p:nvSpPr>
          <p:cNvPr id="14" name="TextBox 13"/>
          <p:cNvSpPr txBox="1"/>
          <p:nvPr/>
        </p:nvSpPr>
        <p:spPr>
          <a:xfrm>
            <a:off x="3505200" y="4648200"/>
            <a:ext cx="3352800" cy="261610"/>
          </a:xfrm>
          <a:prstGeom prst="rect">
            <a:avLst/>
          </a:prstGeom>
          <a:noFill/>
        </p:spPr>
        <p:txBody>
          <a:bodyPr wrap="square" rtlCol="0">
            <a:spAutoFit/>
          </a:bodyPr>
          <a:lstStyle/>
          <a:p>
            <a:endParaRPr lang="en-US" sz="1100" b="1" dirty="0"/>
          </a:p>
        </p:txBody>
      </p:sp>
      <p:sp>
        <p:nvSpPr>
          <p:cNvPr id="15" name="TextBox 14"/>
          <p:cNvSpPr txBox="1"/>
          <p:nvPr/>
        </p:nvSpPr>
        <p:spPr>
          <a:xfrm>
            <a:off x="3505200" y="6928009"/>
            <a:ext cx="3352800" cy="253916"/>
          </a:xfrm>
          <a:prstGeom prst="rect">
            <a:avLst/>
          </a:prstGeom>
          <a:noFill/>
        </p:spPr>
        <p:txBody>
          <a:bodyPr wrap="square" rtlCol="0">
            <a:spAutoFit/>
          </a:bodyPr>
          <a:lstStyle/>
          <a:p>
            <a:pPr algn="ctr"/>
            <a:endParaRPr lang="en-US" sz="1050" b="1" dirty="0"/>
          </a:p>
        </p:txBody>
      </p:sp>
      <p:sp>
        <p:nvSpPr>
          <p:cNvPr id="18" name="TextBox 17"/>
          <p:cNvSpPr txBox="1"/>
          <p:nvPr/>
        </p:nvSpPr>
        <p:spPr>
          <a:xfrm>
            <a:off x="0" y="4648200"/>
            <a:ext cx="3200400" cy="369332"/>
          </a:xfrm>
          <a:prstGeom prst="rect">
            <a:avLst/>
          </a:prstGeom>
          <a:noFill/>
        </p:spPr>
        <p:txBody>
          <a:bodyPr wrap="square" rtlCol="0">
            <a:spAutoFit/>
          </a:bodyPr>
          <a:lstStyle/>
          <a:p>
            <a:endParaRPr lang="en-US" dirty="0"/>
          </a:p>
        </p:txBody>
      </p:sp>
      <p:sp>
        <p:nvSpPr>
          <p:cNvPr id="26" name="TextBox 25"/>
          <p:cNvSpPr txBox="1"/>
          <p:nvPr/>
        </p:nvSpPr>
        <p:spPr>
          <a:xfrm>
            <a:off x="0" y="0"/>
            <a:ext cx="3429000" cy="2123658"/>
          </a:xfrm>
          <a:prstGeom prst="rect">
            <a:avLst/>
          </a:prstGeom>
          <a:noFill/>
        </p:spPr>
        <p:txBody>
          <a:bodyPr wrap="square" rtlCol="0">
            <a:spAutoFit/>
          </a:bodyPr>
          <a:lstStyle/>
          <a:p>
            <a:r>
              <a:rPr lang="en-US" sz="1200" b="1" dirty="0" smtClean="0"/>
              <a:t>The closet setting is important to the passage because</a:t>
            </a:r>
          </a:p>
          <a:p>
            <a:endParaRPr lang="en-US" sz="1200" b="1" dirty="0" smtClean="0"/>
          </a:p>
          <a:p>
            <a:pPr marL="228600" indent="-228600">
              <a:buAutoNum type="alphaUcPeriod"/>
            </a:pPr>
            <a:r>
              <a:rPr lang="en-US" sz="1200" b="1" dirty="0" smtClean="0"/>
              <a:t>t</a:t>
            </a:r>
            <a:r>
              <a:rPr lang="en-US" sz="1200" b="1" dirty="0" smtClean="0"/>
              <a:t>hat is where Fran hangs her coat after work.</a:t>
            </a:r>
          </a:p>
          <a:p>
            <a:pPr marL="228600" indent="-228600">
              <a:buAutoNum type="alphaUcPeriod"/>
            </a:pPr>
            <a:r>
              <a:rPr lang="en-US" sz="1200" b="1" dirty="0" smtClean="0"/>
              <a:t>that was the place </a:t>
            </a:r>
            <a:r>
              <a:rPr lang="en-US" sz="1200" b="1" dirty="0" err="1" smtClean="0"/>
              <a:t>Bootsy</a:t>
            </a:r>
            <a:r>
              <a:rPr lang="en-US" sz="1200" b="1" dirty="0" smtClean="0"/>
              <a:t> mistakenly got locked into.</a:t>
            </a:r>
          </a:p>
          <a:p>
            <a:pPr marL="228600" indent="-228600">
              <a:buAutoNum type="alphaUcPeriod"/>
            </a:pPr>
            <a:r>
              <a:rPr lang="en-US" sz="1200" b="1" dirty="0" smtClean="0"/>
              <a:t>t</a:t>
            </a:r>
            <a:r>
              <a:rPr lang="en-US" sz="1200" b="1" dirty="0" smtClean="0"/>
              <a:t>hat was the last place Fran looked for </a:t>
            </a:r>
            <a:r>
              <a:rPr lang="en-US" sz="1200" b="1" dirty="0" err="1" smtClean="0"/>
              <a:t>Bootsy</a:t>
            </a:r>
            <a:r>
              <a:rPr lang="en-US" sz="1200" b="1" dirty="0" smtClean="0"/>
              <a:t>.</a:t>
            </a:r>
          </a:p>
          <a:p>
            <a:pPr marL="228600" indent="-228600">
              <a:buAutoNum type="alphaUcPeriod"/>
            </a:pPr>
            <a:r>
              <a:rPr lang="en-US" sz="1200" b="1" dirty="0" smtClean="0"/>
              <a:t>i</a:t>
            </a:r>
            <a:r>
              <a:rPr lang="en-US" sz="1200" b="1" dirty="0" smtClean="0"/>
              <a:t>t is the only closet in the hallway.</a:t>
            </a:r>
          </a:p>
          <a:p>
            <a:pPr marL="228600" indent="-228600">
              <a:buAutoNum type="alphaUcPeriod"/>
            </a:pPr>
            <a:endParaRPr lang="en-US" sz="1200" b="1" dirty="0"/>
          </a:p>
        </p:txBody>
      </p:sp>
      <p:sp>
        <p:nvSpPr>
          <p:cNvPr id="27" name="TextBox 26"/>
          <p:cNvSpPr txBox="1"/>
          <p:nvPr/>
        </p:nvSpPr>
        <p:spPr>
          <a:xfrm>
            <a:off x="0" y="2286000"/>
            <a:ext cx="3429000" cy="2308324"/>
          </a:xfrm>
          <a:prstGeom prst="rect">
            <a:avLst/>
          </a:prstGeom>
          <a:noFill/>
        </p:spPr>
        <p:txBody>
          <a:bodyPr wrap="square" rtlCol="0">
            <a:spAutoFit/>
          </a:bodyPr>
          <a:lstStyle/>
          <a:p>
            <a:pPr algn="ctr"/>
            <a:r>
              <a:rPr lang="en-US" sz="1200" b="1" dirty="0" smtClean="0"/>
              <a:t>Plot</a:t>
            </a:r>
          </a:p>
          <a:p>
            <a:r>
              <a:rPr lang="en-US" sz="1200" b="1" dirty="0" smtClean="0"/>
              <a:t>Mrs. Hill entered the crowded lunchroom.  She went through the line and chose her food.  After she paid, Mrs. Hill looked around for a place to sit, but there were no empty tables.  Mrs. Hill seemed confused.  She heard a loud laugh followed by several quieter giggles.  Mrs. Hill spotted a table where people were laughing and talking.  They seemed to be having a good time.  “That’s a happy group,” she thought.  “I’ll join them!”</a:t>
            </a:r>
            <a:endParaRPr lang="en-US" sz="1200" b="1" dirty="0"/>
          </a:p>
        </p:txBody>
      </p:sp>
      <p:sp>
        <p:nvSpPr>
          <p:cNvPr id="28" name="TextBox 27"/>
          <p:cNvSpPr txBox="1"/>
          <p:nvPr/>
        </p:nvSpPr>
        <p:spPr>
          <a:xfrm>
            <a:off x="0" y="4648200"/>
            <a:ext cx="3352800" cy="2123658"/>
          </a:xfrm>
          <a:prstGeom prst="rect">
            <a:avLst/>
          </a:prstGeom>
          <a:noFill/>
        </p:spPr>
        <p:txBody>
          <a:bodyPr wrap="square" rtlCol="0">
            <a:spAutoFit/>
          </a:bodyPr>
          <a:lstStyle/>
          <a:p>
            <a:r>
              <a:rPr lang="en-US" sz="1200" b="1" dirty="0" smtClean="0"/>
              <a:t>What is the RESOLUTION to the story?</a:t>
            </a:r>
          </a:p>
          <a:p>
            <a:pPr marL="228600" indent="-228600">
              <a:buAutoNum type="alphaUcPeriod"/>
            </a:pPr>
            <a:r>
              <a:rPr lang="en-US" sz="1200" b="1" dirty="0" smtClean="0"/>
              <a:t>Mrs. Hill spotted a table with happy people and decided to join them.</a:t>
            </a:r>
          </a:p>
          <a:p>
            <a:pPr marL="228600" indent="-228600">
              <a:buAutoNum type="alphaUcPeriod"/>
            </a:pPr>
            <a:endParaRPr lang="en-US" sz="1200" b="1" dirty="0" smtClean="0"/>
          </a:p>
          <a:p>
            <a:pPr marL="228600" indent="-228600">
              <a:buAutoNum type="alphaUcPeriod"/>
            </a:pPr>
            <a:r>
              <a:rPr lang="en-US" sz="1200" b="1" dirty="0" smtClean="0"/>
              <a:t>Mrs. Hill entered the lunchroom and bought her food.</a:t>
            </a:r>
          </a:p>
          <a:p>
            <a:pPr marL="228600" indent="-228600">
              <a:buAutoNum type="alphaUcPeriod"/>
            </a:pPr>
            <a:endParaRPr lang="en-US" sz="1200" b="1" dirty="0" smtClean="0"/>
          </a:p>
          <a:p>
            <a:pPr marL="228600" indent="-228600">
              <a:buAutoNum type="alphaUcPeriod"/>
            </a:pPr>
            <a:r>
              <a:rPr lang="en-US" sz="1200" b="1" dirty="0" smtClean="0"/>
              <a:t>Mrs. Hill was confused by the lack of seating in the lunchroom.</a:t>
            </a:r>
          </a:p>
          <a:p>
            <a:pPr marL="228600" indent="-228600">
              <a:buAutoNum type="alphaUcPeriod"/>
            </a:pPr>
            <a:endParaRPr lang="en-US" sz="1200" b="1" dirty="0" smtClean="0"/>
          </a:p>
          <a:p>
            <a:pPr marL="228600" indent="-228600">
              <a:buAutoNum type="alphaUcPeriod"/>
            </a:pPr>
            <a:r>
              <a:rPr lang="en-US" sz="1200" b="1" dirty="0" smtClean="0"/>
              <a:t>Mrs. Hill decided what to eat for lunch.</a:t>
            </a:r>
            <a:endParaRPr lang="en-US" sz="1200" b="1" dirty="0" smtClean="0"/>
          </a:p>
        </p:txBody>
      </p:sp>
      <p:sp>
        <p:nvSpPr>
          <p:cNvPr id="29" name="TextBox 28"/>
          <p:cNvSpPr txBox="1"/>
          <p:nvPr/>
        </p:nvSpPr>
        <p:spPr>
          <a:xfrm>
            <a:off x="0" y="6934200"/>
            <a:ext cx="3429000" cy="1969770"/>
          </a:xfrm>
          <a:prstGeom prst="rect">
            <a:avLst/>
          </a:prstGeom>
          <a:noFill/>
        </p:spPr>
        <p:txBody>
          <a:bodyPr wrap="square" rtlCol="0">
            <a:spAutoFit/>
          </a:bodyPr>
          <a:lstStyle/>
          <a:p>
            <a:pPr algn="ctr"/>
            <a:r>
              <a:rPr lang="en-US" sz="1200" b="1" dirty="0" smtClean="0"/>
              <a:t>Plot</a:t>
            </a:r>
          </a:p>
          <a:p>
            <a:r>
              <a:rPr lang="en-US" sz="1100" b="1" dirty="0" smtClean="0"/>
              <a:t>The beautiful cabin in the Wisconsin woods had been closed up all winter.  Inside, it was dim and gloomy with spider webs in every corner of every room.  Dust covered the floors, and the windows were streaked with dirt.  Mia said, “Let’s make this place more cheerful!”  She opened the doors and shutters to let light.  Then Mia began dusting and scrubbing everything in sight.  Soon the cabin would be ready for summer fun.</a:t>
            </a:r>
            <a:endParaRPr lang="en-US" sz="1100" b="1" dirty="0"/>
          </a:p>
        </p:txBody>
      </p:sp>
      <p:sp>
        <p:nvSpPr>
          <p:cNvPr id="30" name="TextBox 29"/>
          <p:cNvSpPr txBox="1"/>
          <p:nvPr/>
        </p:nvSpPr>
        <p:spPr>
          <a:xfrm>
            <a:off x="3505200" y="0"/>
            <a:ext cx="3352800" cy="1938992"/>
          </a:xfrm>
          <a:prstGeom prst="rect">
            <a:avLst/>
          </a:prstGeom>
          <a:noFill/>
        </p:spPr>
        <p:txBody>
          <a:bodyPr wrap="square" rtlCol="0">
            <a:spAutoFit/>
          </a:bodyPr>
          <a:lstStyle/>
          <a:p>
            <a:r>
              <a:rPr lang="en-US" sz="1200" b="1" dirty="0" smtClean="0"/>
              <a:t>What was Mia’s MAIN problem in the story?</a:t>
            </a:r>
          </a:p>
          <a:p>
            <a:endParaRPr lang="en-US" sz="1200" b="1" dirty="0" smtClean="0"/>
          </a:p>
          <a:p>
            <a:pPr marL="228600" indent="-228600">
              <a:buAutoNum type="alphaUcPeriod"/>
            </a:pPr>
            <a:r>
              <a:rPr lang="en-US" sz="1200" b="1" dirty="0" smtClean="0"/>
              <a:t>The cabin was in the Wisconsin woods.</a:t>
            </a:r>
          </a:p>
          <a:p>
            <a:pPr marL="228600" indent="-228600">
              <a:buAutoNum type="alphaUcPeriod"/>
            </a:pPr>
            <a:endParaRPr lang="en-US" sz="1200" b="1" dirty="0" smtClean="0"/>
          </a:p>
          <a:p>
            <a:pPr marL="228600" indent="-228600">
              <a:buAutoNum type="alphaUcPeriod"/>
            </a:pPr>
            <a:r>
              <a:rPr lang="en-US" sz="1200" b="1" dirty="0" smtClean="0"/>
              <a:t>Mia disliked dusting and scrubbing.</a:t>
            </a:r>
          </a:p>
          <a:p>
            <a:pPr marL="228600" indent="-228600">
              <a:buAutoNum type="alphaUcPeriod"/>
            </a:pPr>
            <a:endParaRPr lang="en-US" sz="1200" b="1" dirty="0" smtClean="0"/>
          </a:p>
          <a:p>
            <a:pPr marL="228600" indent="-228600">
              <a:buAutoNum type="alphaUcPeriod"/>
            </a:pPr>
            <a:r>
              <a:rPr lang="en-US" sz="1200" b="1" dirty="0" smtClean="0"/>
              <a:t>The cabin was dim, dirty, and gloomy.</a:t>
            </a:r>
          </a:p>
          <a:p>
            <a:pPr marL="228600" indent="-228600">
              <a:buAutoNum type="alphaUcPeriod"/>
            </a:pPr>
            <a:endParaRPr lang="en-US" sz="1200" b="1" dirty="0" smtClean="0"/>
          </a:p>
          <a:p>
            <a:pPr marL="228600" indent="-228600">
              <a:buAutoNum type="alphaUcPeriod"/>
            </a:pPr>
            <a:r>
              <a:rPr lang="en-US" sz="1200" b="1" dirty="0" smtClean="0"/>
              <a:t>The shutters on the window blocked the sunlight. </a:t>
            </a:r>
            <a:endParaRPr lang="en-US" sz="1200" b="1" dirty="0"/>
          </a:p>
        </p:txBody>
      </p:sp>
      <p:sp>
        <p:nvSpPr>
          <p:cNvPr id="31" name="TextBox 30"/>
          <p:cNvSpPr txBox="1"/>
          <p:nvPr/>
        </p:nvSpPr>
        <p:spPr>
          <a:xfrm>
            <a:off x="3505200" y="2286000"/>
            <a:ext cx="3200400" cy="2123658"/>
          </a:xfrm>
          <a:prstGeom prst="rect">
            <a:avLst/>
          </a:prstGeom>
          <a:noFill/>
        </p:spPr>
        <p:txBody>
          <a:bodyPr wrap="square" rtlCol="0">
            <a:spAutoFit/>
          </a:bodyPr>
          <a:lstStyle/>
          <a:p>
            <a:pPr algn="ctr"/>
            <a:r>
              <a:rPr lang="en-US" sz="1200" b="1" dirty="0" smtClean="0"/>
              <a:t>Plot</a:t>
            </a:r>
          </a:p>
          <a:p>
            <a:r>
              <a:rPr lang="en-US" sz="1000" b="1" dirty="0" smtClean="0"/>
              <a:t>Connor had always been a good student.  He studied hard, turned in his homework, and made good grades.  However, lately, Connor had been making silly mistakes on his assignments which caused his grades to drop in every subject.  Connor’s dad had an idea.  He took Connor to see his eye doctor for a thorough examination.  Sure enough, Connor needed glasses.  That was an easy solution to a difficult problem, until it came time to pick out the frames.  It took Connor and his dad over two hours to choose just the right ones!</a:t>
            </a:r>
            <a:endParaRPr lang="en-US" sz="1000" b="1" dirty="0"/>
          </a:p>
        </p:txBody>
      </p:sp>
      <p:sp>
        <p:nvSpPr>
          <p:cNvPr id="32" name="TextBox 31"/>
          <p:cNvSpPr txBox="1"/>
          <p:nvPr/>
        </p:nvSpPr>
        <p:spPr>
          <a:xfrm>
            <a:off x="3505200" y="4648200"/>
            <a:ext cx="3352800" cy="2123658"/>
          </a:xfrm>
          <a:prstGeom prst="rect">
            <a:avLst/>
          </a:prstGeom>
          <a:noFill/>
        </p:spPr>
        <p:txBody>
          <a:bodyPr wrap="square" rtlCol="0">
            <a:spAutoFit/>
          </a:bodyPr>
          <a:lstStyle/>
          <a:p>
            <a:r>
              <a:rPr lang="en-US" sz="1200" b="1" dirty="0" smtClean="0"/>
              <a:t>What caused the MAJOR conflict in the story?</a:t>
            </a:r>
          </a:p>
          <a:p>
            <a:pPr marL="228600" indent="-228600">
              <a:buAutoNum type="alphaUcPeriod"/>
            </a:pPr>
            <a:r>
              <a:rPr lang="en-US" sz="1200" b="1" dirty="0" smtClean="0"/>
              <a:t>Connor was a good student who got good grades.</a:t>
            </a:r>
          </a:p>
          <a:p>
            <a:pPr marL="228600" indent="-228600">
              <a:buAutoNum type="alphaUcPeriod"/>
            </a:pPr>
            <a:r>
              <a:rPr lang="en-US" sz="1200" b="1" dirty="0" smtClean="0"/>
              <a:t>Connor went to the eye doctor for a thorough examination.</a:t>
            </a:r>
          </a:p>
          <a:p>
            <a:pPr marL="228600" indent="-228600">
              <a:buAutoNum type="alphaUcPeriod"/>
            </a:pPr>
            <a:r>
              <a:rPr lang="en-US" sz="1200" b="1" dirty="0" smtClean="0"/>
              <a:t>Connor found out he needed glasses to see better.</a:t>
            </a:r>
          </a:p>
          <a:p>
            <a:pPr marL="228600" indent="-228600">
              <a:buAutoNum type="alphaUcPeriod"/>
            </a:pPr>
            <a:r>
              <a:rPr lang="en-US" sz="1200" b="1" dirty="0" smtClean="0"/>
              <a:t>Connor began to do poorly in school when he had always been a good student.</a:t>
            </a:r>
            <a:endParaRPr lang="en-US" sz="1200" b="1" dirty="0"/>
          </a:p>
        </p:txBody>
      </p:sp>
      <p:sp>
        <p:nvSpPr>
          <p:cNvPr id="33" name="TextBox 32"/>
          <p:cNvSpPr txBox="1"/>
          <p:nvPr/>
        </p:nvSpPr>
        <p:spPr>
          <a:xfrm>
            <a:off x="3505200" y="6866453"/>
            <a:ext cx="3352800" cy="2277547"/>
          </a:xfrm>
          <a:prstGeom prst="rect">
            <a:avLst/>
          </a:prstGeom>
          <a:noFill/>
        </p:spPr>
        <p:txBody>
          <a:bodyPr wrap="square" rtlCol="0">
            <a:spAutoFit/>
          </a:bodyPr>
          <a:lstStyle/>
          <a:p>
            <a:pPr algn="ctr"/>
            <a:r>
              <a:rPr lang="en-US" sz="1200" b="1" dirty="0" smtClean="0"/>
              <a:t>Plot</a:t>
            </a:r>
          </a:p>
          <a:p>
            <a:r>
              <a:rPr lang="en-US" sz="1000" b="1" dirty="0" smtClean="0"/>
              <a:t>Rod was so excited about getting a new backpack.  Matt, Rod’s older brother, took him to buy one, and best of all – he let Rod pick it out all by himself.  That evening, Rod carefully filled his new backpack with his school things, putting his special pen in the secret pouch.  The next day, in Mr. Mack’s English class, Rod was unable to find his pen.  He looked everywhere!  When he got home that night, Rod told his brother about his lost pen, and asked Matt if he had seen it anywhere.  Matt said, “I bet if you put it in that secret pouch you wouldn’t have lost it.”  Rod laughed.  He had forgotten all about the  </a:t>
            </a:r>
            <a:r>
              <a:rPr lang="en-US" sz="1000" b="1" i="1" dirty="0" smtClean="0"/>
              <a:t>secret </a:t>
            </a:r>
            <a:r>
              <a:rPr lang="en-US" sz="1000" b="1" dirty="0" smtClean="0"/>
              <a:t> pouch!</a:t>
            </a:r>
            <a:endParaRPr lang="en-US" sz="1000" b="1"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2800" b="0" i="0" u="none" strike="noStrike" cap="none" normalizeH="0" baseline="0" dirty="0" smtClean="0">
                          <a:ln>
                            <a:noFill/>
                          </a:ln>
                          <a:solidFill>
                            <a:schemeClr val="tx1"/>
                          </a:solidFill>
                          <a:effectLst/>
                          <a:latin typeface="Arial" charset="0"/>
                        </a:rPr>
                        <a:t>                </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212" name="Text Box 23"/>
          <p:cNvSpPr txBox="1">
            <a:spLocks noChangeArrowheads="1"/>
          </p:cNvSpPr>
          <p:nvPr/>
        </p:nvSpPr>
        <p:spPr bwMode="auto">
          <a:xfrm>
            <a:off x="0" y="2286000"/>
            <a:ext cx="3429000" cy="708025"/>
          </a:xfrm>
          <a:prstGeom prst="rect">
            <a:avLst/>
          </a:prstGeom>
          <a:noFill/>
          <a:ln w="9525">
            <a:noFill/>
            <a:miter lim="800000"/>
            <a:headEnd/>
            <a:tailEnd/>
          </a:ln>
        </p:spPr>
        <p:txBody>
          <a:bodyPr>
            <a:spAutoFit/>
          </a:bodyPr>
          <a:lstStyle/>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t>
            </a:r>
          </a:p>
        </p:txBody>
      </p:sp>
      <p:sp>
        <p:nvSpPr>
          <p:cNvPr id="8213" name="TextBox 10"/>
          <p:cNvSpPr txBox="1">
            <a:spLocks noChangeArrowheads="1"/>
          </p:cNvSpPr>
          <p:nvPr/>
        </p:nvSpPr>
        <p:spPr bwMode="auto">
          <a:xfrm>
            <a:off x="0" y="2286000"/>
            <a:ext cx="3352800" cy="246063"/>
          </a:xfrm>
          <a:prstGeom prst="rect">
            <a:avLst/>
          </a:prstGeom>
          <a:noFill/>
          <a:ln w="9525">
            <a:noFill/>
            <a:miter lim="800000"/>
            <a:headEnd/>
            <a:tailEnd/>
          </a:ln>
        </p:spPr>
        <p:txBody>
          <a:bodyPr>
            <a:spAutoFit/>
          </a:bodyPr>
          <a:lstStyle/>
          <a:p>
            <a:pPr algn="ctr"/>
            <a:endParaRPr lang="en-US" sz="1000" b="1"/>
          </a:p>
        </p:txBody>
      </p:sp>
      <p:sp>
        <p:nvSpPr>
          <p:cNvPr id="13" name="TextBox 12"/>
          <p:cNvSpPr txBox="1"/>
          <p:nvPr/>
        </p:nvSpPr>
        <p:spPr>
          <a:xfrm>
            <a:off x="3505200" y="0"/>
            <a:ext cx="3352800" cy="384721"/>
          </a:xfrm>
          <a:prstGeom prst="rect">
            <a:avLst/>
          </a:prstGeom>
          <a:noFill/>
        </p:spPr>
        <p:txBody>
          <a:bodyPr>
            <a:spAutoFit/>
          </a:bodyPr>
          <a:lstStyle/>
          <a:p>
            <a:pPr>
              <a:defRPr/>
            </a:pPr>
            <a:endParaRPr lang="en-US" sz="1000" b="1" dirty="0"/>
          </a:p>
          <a:p>
            <a:pPr>
              <a:defRPr/>
            </a:pPr>
            <a:endParaRPr lang="en-US" sz="900" b="1" dirty="0"/>
          </a:p>
        </p:txBody>
      </p:sp>
      <p:sp>
        <p:nvSpPr>
          <p:cNvPr id="8216" name="TextBox 13"/>
          <p:cNvSpPr txBox="1">
            <a:spLocks noChangeArrowheads="1"/>
          </p:cNvSpPr>
          <p:nvPr/>
        </p:nvSpPr>
        <p:spPr bwMode="auto">
          <a:xfrm>
            <a:off x="3505200" y="2362200"/>
            <a:ext cx="2057400" cy="369888"/>
          </a:xfrm>
          <a:prstGeom prst="rect">
            <a:avLst/>
          </a:prstGeom>
          <a:noFill/>
          <a:ln w="9525">
            <a:noFill/>
            <a:miter lim="800000"/>
            <a:headEnd/>
            <a:tailEnd/>
          </a:ln>
        </p:spPr>
        <p:txBody>
          <a:bodyPr>
            <a:spAutoFit/>
          </a:bodyPr>
          <a:lstStyle/>
          <a:p>
            <a:endParaRPr lang="en-US"/>
          </a:p>
        </p:txBody>
      </p:sp>
      <p:sp>
        <p:nvSpPr>
          <p:cNvPr id="11" name="TextBox 10"/>
          <p:cNvSpPr txBox="1"/>
          <p:nvPr/>
        </p:nvSpPr>
        <p:spPr>
          <a:xfrm>
            <a:off x="3505200" y="0"/>
            <a:ext cx="3124200" cy="246221"/>
          </a:xfrm>
          <a:prstGeom prst="rect">
            <a:avLst/>
          </a:prstGeom>
          <a:noFill/>
        </p:spPr>
        <p:txBody>
          <a:bodyPr wrap="square" rtlCol="0">
            <a:spAutoFit/>
          </a:bodyPr>
          <a:lstStyle/>
          <a:p>
            <a:endParaRPr lang="en-US" sz="1000" b="1" dirty="0"/>
          </a:p>
        </p:txBody>
      </p:sp>
      <p:sp>
        <p:nvSpPr>
          <p:cNvPr id="12" name="TextBox 11"/>
          <p:cNvSpPr txBox="1"/>
          <p:nvPr/>
        </p:nvSpPr>
        <p:spPr>
          <a:xfrm>
            <a:off x="3505200" y="2362200"/>
            <a:ext cx="3505200" cy="253916"/>
          </a:xfrm>
          <a:prstGeom prst="rect">
            <a:avLst/>
          </a:prstGeom>
          <a:noFill/>
        </p:spPr>
        <p:txBody>
          <a:bodyPr wrap="square" rtlCol="0">
            <a:spAutoFit/>
          </a:bodyPr>
          <a:lstStyle/>
          <a:p>
            <a:pPr algn="ctr"/>
            <a:endParaRPr lang="en-US" sz="1050" b="1" dirty="0"/>
          </a:p>
        </p:txBody>
      </p:sp>
      <p:sp>
        <p:nvSpPr>
          <p:cNvPr id="14" name="TextBox 13"/>
          <p:cNvSpPr txBox="1"/>
          <p:nvPr/>
        </p:nvSpPr>
        <p:spPr>
          <a:xfrm>
            <a:off x="3505200" y="4648200"/>
            <a:ext cx="3352800" cy="261610"/>
          </a:xfrm>
          <a:prstGeom prst="rect">
            <a:avLst/>
          </a:prstGeom>
          <a:noFill/>
        </p:spPr>
        <p:txBody>
          <a:bodyPr wrap="square" rtlCol="0">
            <a:spAutoFit/>
          </a:bodyPr>
          <a:lstStyle/>
          <a:p>
            <a:endParaRPr lang="en-US" sz="1100" b="1" dirty="0"/>
          </a:p>
        </p:txBody>
      </p:sp>
      <p:sp>
        <p:nvSpPr>
          <p:cNvPr id="15" name="TextBox 14"/>
          <p:cNvSpPr txBox="1"/>
          <p:nvPr/>
        </p:nvSpPr>
        <p:spPr>
          <a:xfrm>
            <a:off x="3505200" y="6928009"/>
            <a:ext cx="3352800" cy="253916"/>
          </a:xfrm>
          <a:prstGeom prst="rect">
            <a:avLst/>
          </a:prstGeom>
          <a:noFill/>
        </p:spPr>
        <p:txBody>
          <a:bodyPr wrap="square" rtlCol="0">
            <a:spAutoFit/>
          </a:bodyPr>
          <a:lstStyle/>
          <a:p>
            <a:pPr algn="ctr"/>
            <a:endParaRPr lang="en-US" sz="1050" b="1" dirty="0"/>
          </a:p>
        </p:txBody>
      </p:sp>
      <p:sp>
        <p:nvSpPr>
          <p:cNvPr id="16" name="TextBox 15"/>
          <p:cNvSpPr txBox="1"/>
          <p:nvPr/>
        </p:nvSpPr>
        <p:spPr>
          <a:xfrm>
            <a:off x="0" y="0"/>
            <a:ext cx="3429000" cy="276999"/>
          </a:xfrm>
          <a:prstGeom prst="rect">
            <a:avLst/>
          </a:prstGeom>
          <a:noFill/>
        </p:spPr>
        <p:txBody>
          <a:bodyPr wrap="square" rtlCol="0">
            <a:spAutoFit/>
          </a:bodyPr>
          <a:lstStyle/>
          <a:p>
            <a:pPr marL="228600" indent="-228600"/>
            <a:endParaRPr lang="en-US" sz="1200" b="1" dirty="0"/>
          </a:p>
        </p:txBody>
      </p:sp>
      <p:sp>
        <p:nvSpPr>
          <p:cNvPr id="17" name="TextBox 16"/>
          <p:cNvSpPr txBox="1"/>
          <p:nvPr/>
        </p:nvSpPr>
        <p:spPr>
          <a:xfrm>
            <a:off x="0" y="2362200"/>
            <a:ext cx="3429000" cy="246221"/>
          </a:xfrm>
          <a:prstGeom prst="rect">
            <a:avLst/>
          </a:prstGeom>
          <a:noFill/>
        </p:spPr>
        <p:txBody>
          <a:bodyPr wrap="square" rtlCol="0">
            <a:spAutoFit/>
          </a:bodyPr>
          <a:lstStyle/>
          <a:p>
            <a:pPr algn="ctr"/>
            <a:endParaRPr lang="en-US" sz="1000" b="1" dirty="0"/>
          </a:p>
        </p:txBody>
      </p:sp>
      <p:sp>
        <p:nvSpPr>
          <p:cNvPr id="18" name="TextBox 17"/>
          <p:cNvSpPr txBox="1"/>
          <p:nvPr/>
        </p:nvSpPr>
        <p:spPr>
          <a:xfrm>
            <a:off x="0" y="4648200"/>
            <a:ext cx="3200400" cy="369332"/>
          </a:xfrm>
          <a:prstGeom prst="rect">
            <a:avLst/>
          </a:prstGeom>
          <a:noFill/>
        </p:spPr>
        <p:txBody>
          <a:bodyPr wrap="square" rtlCol="0">
            <a:spAutoFit/>
          </a:bodyPr>
          <a:lstStyle/>
          <a:p>
            <a:endParaRPr lang="en-US" dirty="0"/>
          </a:p>
        </p:txBody>
      </p:sp>
      <p:sp>
        <p:nvSpPr>
          <p:cNvPr id="19" name="TextBox 18"/>
          <p:cNvSpPr txBox="1"/>
          <p:nvPr/>
        </p:nvSpPr>
        <p:spPr>
          <a:xfrm>
            <a:off x="0" y="4648200"/>
            <a:ext cx="3352800" cy="276999"/>
          </a:xfrm>
          <a:prstGeom prst="rect">
            <a:avLst/>
          </a:prstGeom>
          <a:noFill/>
        </p:spPr>
        <p:txBody>
          <a:bodyPr wrap="square" rtlCol="0">
            <a:spAutoFit/>
          </a:bodyPr>
          <a:lstStyle/>
          <a:p>
            <a:endParaRPr lang="en-US" sz="1200" b="1" dirty="0"/>
          </a:p>
        </p:txBody>
      </p:sp>
      <p:sp>
        <p:nvSpPr>
          <p:cNvPr id="20" name="TextBox 19"/>
          <p:cNvSpPr txBox="1"/>
          <p:nvPr/>
        </p:nvSpPr>
        <p:spPr>
          <a:xfrm>
            <a:off x="0" y="6934200"/>
            <a:ext cx="3352800" cy="276999"/>
          </a:xfrm>
          <a:prstGeom prst="rect">
            <a:avLst/>
          </a:prstGeom>
          <a:noFill/>
        </p:spPr>
        <p:txBody>
          <a:bodyPr wrap="square" rtlCol="0">
            <a:spAutoFit/>
          </a:bodyPr>
          <a:lstStyle/>
          <a:p>
            <a:pPr algn="ctr"/>
            <a:endParaRPr lang="en-US" sz="1200" b="1" dirty="0"/>
          </a:p>
        </p:txBody>
      </p:sp>
      <p:sp>
        <p:nvSpPr>
          <p:cNvPr id="21" name="TextBox 20"/>
          <p:cNvSpPr txBox="1"/>
          <p:nvPr/>
        </p:nvSpPr>
        <p:spPr>
          <a:xfrm>
            <a:off x="3505200" y="152400"/>
            <a:ext cx="3200400" cy="276999"/>
          </a:xfrm>
          <a:prstGeom prst="rect">
            <a:avLst/>
          </a:prstGeom>
          <a:noFill/>
        </p:spPr>
        <p:txBody>
          <a:bodyPr wrap="square" rtlCol="0">
            <a:spAutoFit/>
          </a:bodyPr>
          <a:lstStyle/>
          <a:p>
            <a:endParaRPr lang="en-US" sz="1200" b="1" dirty="0"/>
          </a:p>
        </p:txBody>
      </p:sp>
      <p:sp>
        <p:nvSpPr>
          <p:cNvPr id="22" name="TextBox 21"/>
          <p:cNvSpPr txBox="1"/>
          <p:nvPr/>
        </p:nvSpPr>
        <p:spPr>
          <a:xfrm>
            <a:off x="3505200" y="2362200"/>
            <a:ext cx="3200400" cy="276999"/>
          </a:xfrm>
          <a:prstGeom prst="rect">
            <a:avLst/>
          </a:prstGeom>
          <a:noFill/>
        </p:spPr>
        <p:txBody>
          <a:bodyPr wrap="square" rtlCol="0">
            <a:spAutoFit/>
          </a:bodyPr>
          <a:lstStyle/>
          <a:p>
            <a:pPr algn="ctr"/>
            <a:endParaRPr lang="en-US" sz="1200" b="1" dirty="0"/>
          </a:p>
        </p:txBody>
      </p:sp>
      <p:sp>
        <p:nvSpPr>
          <p:cNvPr id="23" name="TextBox 22"/>
          <p:cNvSpPr txBox="1"/>
          <p:nvPr/>
        </p:nvSpPr>
        <p:spPr>
          <a:xfrm>
            <a:off x="3733800" y="4572000"/>
            <a:ext cx="3352800" cy="276999"/>
          </a:xfrm>
          <a:prstGeom prst="rect">
            <a:avLst/>
          </a:prstGeom>
          <a:noFill/>
        </p:spPr>
        <p:txBody>
          <a:bodyPr wrap="square" rtlCol="0">
            <a:spAutoFit/>
          </a:bodyPr>
          <a:lstStyle/>
          <a:p>
            <a:endParaRPr lang="en-US" sz="1200" b="1" dirty="0"/>
          </a:p>
        </p:txBody>
      </p:sp>
      <p:sp>
        <p:nvSpPr>
          <p:cNvPr id="24" name="TextBox 23"/>
          <p:cNvSpPr txBox="1"/>
          <p:nvPr/>
        </p:nvSpPr>
        <p:spPr>
          <a:xfrm>
            <a:off x="3505200" y="7010400"/>
            <a:ext cx="3352800" cy="246221"/>
          </a:xfrm>
          <a:prstGeom prst="rect">
            <a:avLst/>
          </a:prstGeom>
          <a:noFill/>
        </p:spPr>
        <p:txBody>
          <a:bodyPr wrap="square" rtlCol="0">
            <a:spAutoFit/>
          </a:bodyPr>
          <a:lstStyle/>
          <a:p>
            <a:pPr algn="ctr"/>
            <a:endParaRPr lang="en-US" sz="1000" b="1" dirty="0"/>
          </a:p>
        </p:txBody>
      </p:sp>
      <p:sp>
        <p:nvSpPr>
          <p:cNvPr id="25" name="TextBox 24"/>
          <p:cNvSpPr txBox="1"/>
          <p:nvPr/>
        </p:nvSpPr>
        <p:spPr>
          <a:xfrm>
            <a:off x="0" y="0"/>
            <a:ext cx="3429000" cy="369332"/>
          </a:xfrm>
          <a:prstGeom prst="rect">
            <a:avLst/>
          </a:prstGeom>
          <a:noFill/>
        </p:spPr>
        <p:txBody>
          <a:bodyPr wrap="square" rtlCol="0">
            <a:spAutoFit/>
          </a:bodyPr>
          <a:lstStyle/>
          <a:p>
            <a:endParaRPr lang="en-US" dirty="0"/>
          </a:p>
        </p:txBody>
      </p:sp>
      <p:sp>
        <p:nvSpPr>
          <p:cNvPr id="26" name="TextBox 25"/>
          <p:cNvSpPr txBox="1"/>
          <p:nvPr/>
        </p:nvSpPr>
        <p:spPr>
          <a:xfrm>
            <a:off x="0" y="0"/>
            <a:ext cx="3429000" cy="2492990"/>
          </a:xfrm>
          <a:prstGeom prst="rect">
            <a:avLst/>
          </a:prstGeom>
          <a:noFill/>
        </p:spPr>
        <p:txBody>
          <a:bodyPr wrap="square" rtlCol="0">
            <a:spAutoFit/>
          </a:bodyPr>
          <a:lstStyle/>
          <a:p>
            <a:r>
              <a:rPr lang="en-US" sz="1200" b="1" dirty="0" smtClean="0"/>
              <a:t>The MAJOR conflict in the story is resolved when</a:t>
            </a:r>
          </a:p>
          <a:p>
            <a:pPr marL="228600" indent="-228600">
              <a:buAutoNum type="alphaUcPeriod"/>
            </a:pPr>
            <a:r>
              <a:rPr lang="en-US" sz="1200" b="1" dirty="0" smtClean="0"/>
              <a:t>Matt takes Rod to buy a new backpack.</a:t>
            </a:r>
          </a:p>
          <a:p>
            <a:pPr marL="228600" indent="-228600">
              <a:buAutoNum type="alphaUcPeriod"/>
            </a:pPr>
            <a:endParaRPr lang="en-US" sz="1200" b="1" dirty="0" smtClean="0"/>
          </a:p>
          <a:p>
            <a:pPr marL="228600" indent="-228600">
              <a:buAutoNum type="alphaUcPeriod"/>
            </a:pPr>
            <a:r>
              <a:rPr lang="en-US" sz="1200" b="1" dirty="0" smtClean="0"/>
              <a:t>Matt reminds Rod about the </a:t>
            </a:r>
            <a:r>
              <a:rPr lang="en-US" sz="1200" b="1" i="1" dirty="0" smtClean="0"/>
              <a:t>secret </a:t>
            </a:r>
            <a:r>
              <a:rPr lang="en-US" sz="1200" b="1" dirty="0" smtClean="0"/>
              <a:t>pouch in the backpack.</a:t>
            </a:r>
          </a:p>
          <a:p>
            <a:pPr marL="228600" indent="-228600">
              <a:buAutoNum type="alphaUcPeriod"/>
            </a:pPr>
            <a:endParaRPr lang="en-US" sz="1200" b="1" dirty="0" smtClean="0"/>
          </a:p>
          <a:p>
            <a:pPr marL="228600" indent="-228600">
              <a:buAutoNum type="alphaUcPeriod"/>
            </a:pPr>
            <a:r>
              <a:rPr lang="en-US" sz="1200" b="1" dirty="0" smtClean="0"/>
              <a:t>Rod loads all of his school supplies into his new backpack.</a:t>
            </a:r>
          </a:p>
          <a:p>
            <a:pPr marL="228600" indent="-228600">
              <a:buAutoNum type="alphaUcPeriod"/>
            </a:pPr>
            <a:endParaRPr lang="en-US" sz="1200" b="1" dirty="0" smtClean="0"/>
          </a:p>
          <a:p>
            <a:pPr marL="228600" indent="-228600">
              <a:buAutoNum type="alphaUcPeriod"/>
            </a:pPr>
            <a:r>
              <a:rPr lang="en-US" sz="1200" b="1" dirty="0" smtClean="0"/>
              <a:t>Rod gets to choose his new backpack all by himself.</a:t>
            </a:r>
          </a:p>
          <a:p>
            <a:pPr marL="228600" indent="-228600">
              <a:buAutoNum type="alphaUcPeriod"/>
            </a:pPr>
            <a:endParaRPr lang="en-US" sz="1200" b="1"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130" name="Group 58"/>
          <p:cNvGraphicFramePr>
            <a:graphicFrameLocks noGrp="1"/>
          </p:cNvGraphicFramePr>
          <p:nvPr/>
        </p:nvGraphicFramePr>
        <p:xfrm>
          <a:off x="0" y="0"/>
          <a:ext cx="6858000" cy="9290304"/>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533400" marR="0" lvl="0" indent="-533400" algn="ctr" defTabSz="914400" rtl="0" eaLnBrk="1" fontAlgn="base" latinLnBrk="0" hangingPunct="1">
                        <a:lnSpc>
                          <a:spcPct val="100000"/>
                        </a:lnSpc>
                        <a:spcBef>
                          <a:spcPct val="20000"/>
                        </a:spcBef>
                        <a:spcAft>
                          <a:spcPct val="0"/>
                        </a:spcAft>
                        <a:buClrTx/>
                        <a:buSzTx/>
                        <a:buFontTx/>
                        <a:buNone/>
                        <a:tabLst/>
                      </a:pPr>
                      <a:r>
                        <a:rPr kumimoji="0" lang="en-US" sz="1400" b="1" i="0" u="none" strike="noStrike" cap="none" normalizeH="0" baseline="0" smtClean="0">
                          <a:ln>
                            <a:noFill/>
                          </a:ln>
                          <a:solidFill>
                            <a:schemeClr val="tx1"/>
                          </a:solidFill>
                          <a:effectLst/>
                          <a:latin typeface="Arial" charset="0"/>
                        </a:rPr>
                        <a:t>Text Features</a:t>
                      </a:r>
                    </a:p>
                    <a:p>
                      <a:pPr marL="533400" marR="0" lvl="0" indent="-533400" algn="l"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smtClean="0">
                          <a:ln>
                            <a:noFill/>
                          </a:ln>
                          <a:solidFill>
                            <a:schemeClr val="tx1"/>
                          </a:solidFill>
                          <a:effectLst/>
                          <a:latin typeface="Arial" charset="0"/>
                        </a:rPr>
                        <a:t>The title, </a:t>
                      </a:r>
                      <a:r>
                        <a:rPr kumimoji="0" lang="en-US" sz="1200" b="1" i="0" u="sng" strike="noStrike" cap="none" normalizeH="0" baseline="0" smtClean="0">
                          <a:ln>
                            <a:noFill/>
                          </a:ln>
                          <a:solidFill>
                            <a:schemeClr val="tx1"/>
                          </a:solidFill>
                          <a:effectLst/>
                          <a:latin typeface="Arial" charset="0"/>
                        </a:rPr>
                        <a:t>Frogs at the Pond</a:t>
                      </a:r>
                      <a:r>
                        <a:rPr kumimoji="0" lang="en-US" sz="1200" b="0" i="0" u="none" strike="noStrike" cap="none" normalizeH="0" baseline="0" smtClean="0">
                          <a:ln>
                            <a:noFill/>
                          </a:ln>
                          <a:solidFill>
                            <a:schemeClr val="tx1"/>
                          </a:solidFill>
                          <a:effectLst/>
                          <a:latin typeface="Arial" charset="0"/>
                        </a:rPr>
                        <a:t>, tells the reader</a:t>
                      </a:r>
                    </a:p>
                    <a:p>
                      <a:pPr marL="533400" marR="0" lvl="0" indent="-533400" algn="l" defTabSz="914400" rtl="0" eaLnBrk="1" fontAlgn="base" latinLnBrk="0" hangingPunct="1">
                        <a:lnSpc>
                          <a:spcPct val="100000"/>
                        </a:lnSpc>
                        <a:spcBef>
                          <a:spcPct val="20000"/>
                        </a:spcBef>
                        <a:spcAft>
                          <a:spcPct val="0"/>
                        </a:spcAft>
                        <a:buClrTx/>
                        <a:buSzTx/>
                        <a:buFontTx/>
                        <a:buNone/>
                        <a:tabLst/>
                      </a:pPr>
                      <a:endParaRPr kumimoji="0" lang="en-US" sz="1200" b="0" i="0" u="none" strike="noStrike" cap="none" normalizeH="0" baseline="0" smtClean="0">
                        <a:ln>
                          <a:noFill/>
                        </a:ln>
                        <a:solidFill>
                          <a:schemeClr val="tx1"/>
                        </a:solidFill>
                        <a:effectLst/>
                        <a:latin typeface="Arial" charset="0"/>
                      </a:endParaRP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what will happen in the story</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where the story will take place.</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that the book is factual.</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that there are no characters  in the book.</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533400" marR="0" lvl="0" indent="-533400" algn="ctr" defTabSz="914400" rtl="0" eaLnBrk="1" fontAlgn="base" latinLnBrk="0" hangingPunct="1">
                        <a:lnSpc>
                          <a:spcPct val="100000"/>
                        </a:lnSpc>
                        <a:spcBef>
                          <a:spcPct val="20000"/>
                        </a:spcBef>
                        <a:spcAft>
                          <a:spcPct val="0"/>
                        </a:spcAft>
                        <a:buClrTx/>
                        <a:buSzTx/>
                        <a:buFontTx/>
                        <a:buNone/>
                        <a:tabLst/>
                      </a:pPr>
                      <a:r>
                        <a:rPr kumimoji="0" lang="en-US" sz="1400" b="1" i="0" u="none" strike="noStrike" cap="none" normalizeH="0" baseline="0" smtClean="0">
                          <a:ln>
                            <a:noFill/>
                          </a:ln>
                          <a:solidFill>
                            <a:schemeClr val="tx1"/>
                          </a:solidFill>
                          <a:effectLst/>
                          <a:latin typeface="Arial" charset="0"/>
                        </a:rPr>
                        <a:t>Text Features</a:t>
                      </a:r>
                    </a:p>
                    <a:p>
                      <a:pPr marL="533400" marR="0" lvl="0" indent="-533400" algn="l"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smtClean="0">
                          <a:ln>
                            <a:noFill/>
                          </a:ln>
                          <a:solidFill>
                            <a:schemeClr val="tx1"/>
                          </a:solidFill>
                          <a:effectLst/>
                          <a:latin typeface="Arial" charset="0"/>
                        </a:rPr>
                        <a:t>            Under which subheading would the reader most likely find information about the bones in the human body?</a:t>
                      </a:r>
                    </a:p>
                    <a:p>
                      <a:pPr marL="533400" marR="0" lvl="0" indent="-533400" algn="l" defTabSz="914400" rtl="0" eaLnBrk="1" fontAlgn="base" latinLnBrk="0" hangingPunct="1">
                        <a:lnSpc>
                          <a:spcPct val="100000"/>
                        </a:lnSpc>
                        <a:spcBef>
                          <a:spcPct val="20000"/>
                        </a:spcBef>
                        <a:spcAft>
                          <a:spcPct val="0"/>
                        </a:spcAft>
                        <a:buClrTx/>
                        <a:buSzTx/>
                        <a:buFontTx/>
                        <a:buNone/>
                        <a:tabLst/>
                      </a:pPr>
                      <a:endParaRPr kumimoji="0" lang="en-US" sz="1200" b="0" i="0" u="none" strike="noStrike" cap="none" normalizeH="0" baseline="0" smtClean="0">
                        <a:ln>
                          <a:noFill/>
                        </a:ln>
                        <a:solidFill>
                          <a:schemeClr val="tx1"/>
                        </a:solidFill>
                        <a:effectLst/>
                        <a:latin typeface="Arial" charset="0"/>
                      </a:endParaRP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The Skin and Its Many Jobs</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The Making of a Skeleton</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What We Eat</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Why We Cry at Sad Things</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2800" b="0" i="0" u="none" strike="noStrike" cap="none" normalizeH="0" baseline="0" smtClean="0">
                          <a:ln>
                            <a:noFill/>
                          </a:ln>
                          <a:solidFill>
                            <a:schemeClr val="tx1"/>
                          </a:solidFill>
                          <a:effectLst/>
                          <a:latin typeface="Arial" charset="0"/>
                        </a:rPr>
                        <a:t> </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533400" marR="0" lvl="0" indent="-533400" algn="ctr" defTabSz="914400" rtl="0" eaLnBrk="1" fontAlgn="base" latinLnBrk="0" hangingPunct="1">
                        <a:lnSpc>
                          <a:spcPct val="100000"/>
                        </a:lnSpc>
                        <a:spcBef>
                          <a:spcPct val="20000"/>
                        </a:spcBef>
                        <a:spcAft>
                          <a:spcPct val="0"/>
                        </a:spcAft>
                        <a:buClrTx/>
                        <a:buSzTx/>
                        <a:buFontTx/>
                        <a:buNone/>
                        <a:tabLst/>
                      </a:pPr>
                      <a:r>
                        <a:rPr kumimoji="0" lang="en-US" sz="1400" b="1" i="0" u="none" strike="noStrike" cap="none" normalizeH="0" baseline="0" smtClean="0">
                          <a:ln>
                            <a:noFill/>
                          </a:ln>
                          <a:solidFill>
                            <a:schemeClr val="tx1"/>
                          </a:solidFill>
                          <a:effectLst/>
                          <a:latin typeface="Arial" charset="0"/>
                        </a:rPr>
                        <a:t>Text Features</a:t>
                      </a:r>
                    </a:p>
                    <a:p>
                      <a:pPr marL="533400" marR="0" lvl="0" indent="-533400" algn="l"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smtClean="0">
                          <a:ln>
                            <a:noFill/>
                          </a:ln>
                          <a:solidFill>
                            <a:schemeClr val="tx1"/>
                          </a:solidFill>
                          <a:effectLst/>
                          <a:latin typeface="Arial" charset="0"/>
                        </a:rPr>
                        <a:t>            The author was reluctant , </a:t>
                      </a:r>
                      <a:r>
                        <a:rPr kumimoji="0" lang="en-US" sz="1200" b="0" i="1" u="none" strike="noStrike" cap="none" normalizeH="0" baseline="0" smtClean="0">
                          <a:ln>
                            <a:noFill/>
                          </a:ln>
                          <a:solidFill>
                            <a:schemeClr val="tx1"/>
                          </a:solidFill>
                          <a:effectLst/>
                          <a:latin typeface="Arial" charset="0"/>
                        </a:rPr>
                        <a:t>or very unwilling</a:t>
                      </a:r>
                      <a:r>
                        <a:rPr kumimoji="0" lang="en-US" sz="1200" b="0" i="0" u="none" strike="noStrike" cap="none" normalizeH="0" baseline="0" smtClean="0">
                          <a:ln>
                            <a:noFill/>
                          </a:ln>
                          <a:solidFill>
                            <a:schemeClr val="tx1"/>
                          </a:solidFill>
                          <a:effectLst/>
                          <a:latin typeface="Arial" charset="0"/>
                        </a:rPr>
                        <a:t>, to sign autographs after the show.</a:t>
                      </a:r>
                    </a:p>
                    <a:p>
                      <a:pPr marL="533400" marR="0" lvl="0" indent="-533400" algn="l"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smtClean="0">
                          <a:ln>
                            <a:noFill/>
                          </a:ln>
                          <a:solidFill>
                            <a:schemeClr val="tx1"/>
                          </a:solidFill>
                          <a:effectLst/>
                          <a:latin typeface="Arial" charset="0"/>
                        </a:rPr>
                        <a:t>            The words, </a:t>
                      </a:r>
                      <a:r>
                        <a:rPr kumimoji="0" lang="en-US" sz="1200" b="0" i="1" u="none" strike="noStrike" cap="none" normalizeH="0" baseline="0" smtClean="0">
                          <a:ln>
                            <a:noFill/>
                          </a:ln>
                          <a:solidFill>
                            <a:schemeClr val="tx1"/>
                          </a:solidFill>
                          <a:effectLst/>
                          <a:latin typeface="Arial" charset="0"/>
                        </a:rPr>
                        <a:t>or very unwilling, </a:t>
                      </a:r>
                      <a:r>
                        <a:rPr kumimoji="0" lang="en-US" sz="1200" b="0" i="0" u="none" strike="noStrike" cap="none" normalizeH="0" baseline="0" smtClean="0">
                          <a:ln>
                            <a:noFill/>
                          </a:ln>
                          <a:solidFill>
                            <a:schemeClr val="tx1"/>
                          </a:solidFill>
                          <a:effectLst/>
                          <a:latin typeface="Arial" charset="0"/>
                        </a:rPr>
                        <a:t>are printed in italics because</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000" b="0" i="0" u="none" strike="noStrike" cap="none" normalizeH="0" baseline="0" smtClean="0">
                          <a:ln>
                            <a:noFill/>
                          </a:ln>
                          <a:solidFill>
                            <a:schemeClr val="tx1"/>
                          </a:solidFill>
                          <a:effectLst/>
                          <a:latin typeface="Arial" charset="0"/>
                        </a:rPr>
                        <a:t>it is the name of the book.</a:t>
                      </a:r>
                    </a:p>
                    <a:p>
                      <a:pPr marL="533400" marR="0" lvl="0" indent="-533400" algn="l" defTabSz="914400" rtl="0" eaLnBrk="1" fontAlgn="base" latinLnBrk="0" hangingPunct="1">
                        <a:lnSpc>
                          <a:spcPct val="100000"/>
                        </a:lnSpc>
                        <a:spcBef>
                          <a:spcPct val="20000"/>
                        </a:spcBef>
                        <a:spcAft>
                          <a:spcPct val="0"/>
                        </a:spcAft>
                        <a:buClrTx/>
                        <a:buSzTx/>
                        <a:buFontTx/>
                        <a:buAutoNum type="alphaUcPeriod" startAt="2"/>
                        <a:tabLst/>
                      </a:pPr>
                      <a:r>
                        <a:rPr kumimoji="0" lang="en-US" sz="1000" b="0" i="0" u="none" strike="noStrike" cap="none" normalizeH="0" baseline="0" smtClean="0">
                          <a:ln>
                            <a:noFill/>
                          </a:ln>
                          <a:solidFill>
                            <a:schemeClr val="tx1"/>
                          </a:solidFill>
                          <a:effectLst/>
                          <a:latin typeface="Arial" charset="0"/>
                        </a:rPr>
                        <a:t>it will help you pronounce the word reluctant.</a:t>
                      </a:r>
                    </a:p>
                    <a:p>
                      <a:pPr marL="533400" marR="0" lvl="0" indent="-533400" algn="l" defTabSz="914400" rtl="0" eaLnBrk="1" fontAlgn="base" latinLnBrk="0" hangingPunct="1">
                        <a:lnSpc>
                          <a:spcPct val="100000"/>
                        </a:lnSpc>
                        <a:spcBef>
                          <a:spcPct val="20000"/>
                        </a:spcBef>
                        <a:spcAft>
                          <a:spcPct val="0"/>
                        </a:spcAft>
                        <a:buClrTx/>
                        <a:buSzTx/>
                        <a:buFontTx/>
                        <a:buAutoNum type="alphaUcPeriod" startAt="2"/>
                        <a:tabLst/>
                      </a:pPr>
                      <a:r>
                        <a:rPr kumimoji="0" lang="en-US" sz="1000" b="0" i="0" u="none" strike="noStrike" cap="none" normalizeH="0" baseline="0" smtClean="0">
                          <a:ln>
                            <a:noFill/>
                          </a:ln>
                          <a:solidFill>
                            <a:schemeClr val="tx1"/>
                          </a:solidFill>
                          <a:effectLst/>
                          <a:latin typeface="Arial" charset="0"/>
                        </a:rPr>
                        <a:t>it defines the word reluctant.</a:t>
                      </a:r>
                    </a:p>
                    <a:p>
                      <a:pPr marL="533400" marR="0" lvl="0" indent="-533400" algn="l" defTabSz="914400" rtl="0" eaLnBrk="1" fontAlgn="base" latinLnBrk="0" hangingPunct="1">
                        <a:lnSpc>
                          <a:spcPct val="100000"/>
                        </a:lnSpc>
                        <a:spcBef>
                          <a:spcPct val="20000"/>
                        </a:spcBef>
                        <a:spcAft>
                          <a:spcPct val="0"/>
                        </a:spcAft>
                        <a:buClrTx/>
                        <a:buSzTx/>
                        <a:buFontTx/>
                        <a:buAutoNum type="alphaUcPeriod" startAt="2"/>
                        <a:tabLst/>
                      </a:pPr>
                      <a:r>
                        <a:rPr kumimoji="0" lang="en-US" sz="1000" b="0" i="0" u="none" strike="noStrike" cap="none" normalizeH="0" baseline="0" smtClean="0">
                          <a:ln>
                            <a:noFill/>
                          </a:ln>
                          <a:solidFill>
                            <a:schemeClr val="tx1"/>
                          </a:solidFill>
                          <a:effectLst/>
                          <a:latin typeface="Arial" charset="0"/>
                        </a:rPr>
                        <a:t>it shows the reader how to spell the word reluctant.</a:t>
                      </a:r>
                    </a:p>
                    <a:p>
                      <a:pPr marL="533400" marR="0" lvl="0" indent="-533400" algn="l" defTabSz="914400" rtl="0" eaLnBrk="1" fontAlgn="base" latinLnBrk="0" hangingPunct="1">
                        <a:lnSpc>
                          <a:spcPct val="100000"/>
                        </a:lnSpc>
                        <a:spcBef>
                          <a:spcPct val="20000"/>
                        </a:spcBef>
                        <a:spcAft>
                          <a:spcPct val="0"/>
                        </a:spcAft>
                        <a:buClrTx/>
                        <a:buSzTx/>
                        <a:buFontTx/>
                        <a:buNone/>
                        <a:tabLst/>
                      </a:pPr>
                      <a:r>
                        <a:rPr kumimoji="0" lang="en-US" sz="1400" b="1" i="0" u="none" strike="noStrike" cap="none" normalizeH="0" baseline="0" smtClean="0">
                          <a:ln>
                            <a:noFill/>
                          </a:ln>
                          <a:solidFill>
                            <a:schemeClr val="tx1"/>
                          </a:solidFill>
                          <a:effectLst/>
                          <a:latin typeface="Arial" charset="0"/>
                        </a:rPr>
                        <a:t>          </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3091" name="Text Box 49"/>
          <p:cNvSpPr txBox="1">
            <a:spLocks noChangeArrowheads="1"/>
          </p:cNvSpPr>
          <p:nvPr/>
        </p:nvSpPr>
        <p:spPr bwMode="auto">
          <a:xfrm>
            <a:off x="0" y="0"/>
            <a:ext cx="3429000" cy="1768475"/>
          </a:xfrm>
          <a:prstGeom prst="rect">
            <a:avLst/>
          </a:prstGeom>
          <a:noFill/>
          <a:ln w="9525">
            <a:noFill/>
            <a:miter lim="800000"/>
            <a:headEnd/>
            <a:tailEnd/>
          </a:ln>
        </p:spPr>
        <p:txBody>
          <a:bodyPr>
            <a:spAutoFit/>
          </a:bodyPr>
          <a:lstStyle/>
          <a:p>
            <a:pPr marL="342900" indent="-342900" algn="ctr">
              <a:spcBef>
                <a:spcPct val="50000"/>
              </a:spcBef>
            </a:pPr>
            <a:r>
              <a:rPr lang="en-US" sz="1400" b="1"/>
              <a:t>Text Features</a:t>
            </a:r>
          </a:p>
          <a:p>
            <a:pPr marL="342900" indent="-342900">
              <a:spcBef>
                <a:spcPct val="50000"/>
              </a:spcBef>
            </a:pPr>
            <a:r>
              <a:rPr lang="en-US" sz="1200"/>
              <a:t>The cows, perfect in every way, were </a:t>
            </a:r>
            <a:r>
              <a:rPr lang="en-US" sz="1200" i="1"/>
              <a:t>green!</a:t>
            </a:r>
          </a:p>
          <a:p>
            <a:pPr marL="342900" indent="-342900">
              <a:spcBef>
                <a:spcPct val="50000"/>
              </a:spcBef>
            </a:pPr>
            <a:r>
              <a:rPr lang="en-US" sz="1200"/>
              <a:t>The word </a:t>
            </a:r>
            <a:r>
              <a:rPr lang="en-US" sz="1200" i="1"/>
              <a:t>green</a:t>
            </a:r>
            <a:r>
              <a:rPr lang="en-US" sz="1200"/>
              <a:t> is printed in italics in order to</a:t>
            </a:r>
          </a:p>
          <a:p>
            <a:pPr marL="342900" indent="-342900">
              <a:spcBef>
                <a:spcPct val="50000"/>
              </a:spcBef>
              <a:buFontTx/>
              <a:buAutoNum type="alphaUcPeriod"/>
            </a:pPr>
            <a:r>
              <a:rPr lang="en-US" sz="1000"/>
              <a:t>help readers know how to spell the word.</a:t>
            </a:r>
          </a:p>
          <a:p>
            <a:pPr marL="342900" indent="-342900">
              <a:spcBef>
                <a:spcPct val="50000"/>
              </a:spcBef>
              <a:buFontTx/>
              <a:buAutoNum type="alphaUcPeriod"/>
            </a:pPr>
            <a:r>
              <a:rPr lang="en-US" sz="1000"/>
              <a:t>show that blue is the name of the rabbits.</a:t>
            </a:r>
          </a:p>
          <a:p>
            <a:pPr marL="342900" indent="-342900">
              <a:spcBef>
                <a:spcPct val="50000"/>
              </a:spcBef>
              <a:buFontTx/>
              <a:buAutoNum type="alphaUcPeriod"/>
            </a:pPr>
            <a:r>
              <a:rPr lang="en-US" sz="1000"/>
              <a:t>stress that it is unusual for cows to be green.</a:t>
            </a:r>
          </a:p>
          <a:p>
            <a:pPr marL="342900" indent="-342900">
              <a:spcBef>
                <a:spcPct val="50000"/>
              </a:spcBef>
              <a:buFontTx/>
              <a:buAutoNum type="alphaUcPeriod"/>
            </a:pPr>
            <a:r>
              <a:rPr lang="en-US" sz="1000"/>
              <a:t>help readers know how to pronounce the word.</a:t>
            </a:r>
          </a:p>
        </p:txBody>
      </p:sp>
      <p:sp>
        <p:nvSpPr>
          <p:cNvPr id="3092" name="Text Box 50"/>
          <p:cNvSpPr txBox="1">
            <a:spLocks noChangeArrowheads="1"/>
          </p:cNvSpPr>
          <p:nvPr/>
        </p:nvSpPr>
        <p:spPr bwMode="auto">
          <a:xfrm>
            <a:off x="0" y="2362200"/>
            <a:ext cx="3352800" cy="366713"/>
          </a:xfrm>
          <a:prstGeom prst="rect">
            <a:avLst/>
          </a:prstGeom>
          <a:noFill/>
          <a:ln w="9525">
            <a:noFill/>
            <a:miter lim="800000"/>
            <a:headEnd/>
            <a:tailEnd/>
          </a:ln>
        </p:spPr>
        <p:txBody>
          <a:bodyPr>
            <a:spAutoFit/>
          </a:bodyPr>
          <a:lstStyle/>
          <a:p>
            <a:pPr algn="ctr">
              <a:spcBef>
                <a:spcPct val="50000"/>
              </a:spcBef>
            </a:pPr>
            <a:endParaRPr lang="en-US" b="1"/>
          </a:p>
        </p:txBody>
      </p:sp>
      <p:sp>
        <p:nvSpPr>
          <p:cNvPr id="3093" name="Text Box 51"/>
          <p:cNvSpPr txBox="1">
            <a:spLocks noChangeArrowheads="1"/>
          </p:cNvSpPr>
          <p:nvPr/>
        </p:nvSpPr>
        <p:spPr bwMode="auto">
          <a:xfrm>
            <a:off x="136525" y="6513513"/>
            <a:ext cx="184150" cy="366712"/>
          </a:xfrm>
          <a:prstGeom prst="rect">
            <a:avLst/>
          </a:prstGeom>
          <a:noFill/>
          <a:ln w="9525">
            <a:noFill/>
            <a:miter lim="800000"/>
            <a:headEnd/>
            <a:tailEnd/>
          </a:ln>
        </p:spPr>
        <p:txBody>
          <a:bodyPr wrap="none">
            <a:spAutoFit/>
          </a:bodyPr>
          <a:lstStyle/>
          <a:p>
            <a:endParaRPr lang="en-US"/>
          </a:p>
        </p:txBody>
      </p:sp>
      <p:sp>
        <p:nvSpPr>
          <p:cNvPr id="3094" name="Text Box 52"/>
          <p:cNvSpPr txBox="1">
            <a:spLocks noChangeArrowheads="1"/>
          </p:cNvSpPr>
          <p:nvPr/>
        </p:nvSpPr>
        <p:spPr bwMode="auto">
          <a:xfrm>
            <a:off x="2955925" y="6589713"/>
            <a:ext cx="184150" cy="366712"/>
          </a:xfrm>
          <a:prstGeom prst="rect">
            <a:avLst/>
          </a:prstGeom>
          <a:noFill/>
          <a:ln w="9525">
            <a:noFill/>
            <a:miter lim="800000"/>
            <a:headEnd/>
            <a:tailEnd/>
          </a:ln>
        </p:spPr>
        <p:txBody>
          <a:bodyPr wrap="none">
            <a:spAutoFit/>
          </a:bodyPr>
          <a:lstStyle/>
          <a:p>
            <a:endParaRPr lang="en-US"/>
          </a:p>
        </p:txBody>
      </p:sp>
      <p:sp>
        <p:nvSpPr>
          <p:cNvPr id="3095" name="Text Box 59"/>
          <p:cNvSpPr txBox="1">
            <a:spLocks noChangeArrowheads="1"/>
          </p:cNvSpPr>
          <p:nvPr/>
        </p:nvSpPr>
        <p:spPr bwMode="auto">
          <a:xfrm>
            <a:off x="3505200" y="0"/>
            <a:ext cx="3352800" cy="2179638"/>
          </a:xfrm>
          <a:prstGeom prst="rect">
            <a:avLst/>
          </a:prstGeom>
          <a:noFill/>
          <a:ln w="9525">
            <a:noFill/>
            <a:miter lim="800000"/>
            <a:headEnd/>
            <a:tailEnd/>
          </a:ln>
        </p:spPr>
        <p:txBody>
          <a:bodyPr>
            <a:spAutoFit/>
          </a:bodyPr>
          <a:lstStyle/>
          <a:p>
            <a:pPr marL="342900" indent="-342900" algn="ctr">
              <a:spcBef>
                <a:spcPct val="50000"/>
              </a:spcBef>
            </a:pPr>
            <a:r>
              <a:rPr lang="en-US" sz="1200" b="1"/>
              <a:t>Inferences/Conclusions</a:t>
            </a:r>
          </a:p>
          <a:p>
            <a:pPr marL="342900" indent="-342900">
              <a:spcBef>
                <a:spcPct val="50000"/>
              </a:spcBef>
            </a:pPr>
            <a:r>
              <a:rPr lang="en-US" sz="1000"/>
              <a:t>	Monkeys are very nosy and lively.  They like to learn how things are made.  They will often take things apart.  A monkey can’t resist finding out what is inside a package.  Monkeys like to swing and jump from place to place.  They need lots of space to climb.</a:t>
            </a:r>
          </a:p>
          <a:p>
            <a:pPr marL="342900" indent="-342900">
              <a:spcBef>
                <a:spcPct val="50000"/>
              </a:spcBef>
              <a:buFontTx/>
              <a:buAutoNum type="alphaUcPeriod"/>
            </a:pPr>
            <a:r>
              <a:rPr lang="en-US" sz="1000"/>
              <a:t>Monkeys are fun animals.</a:t>
            </a:r>
          </a:p>
          <a:p>
            <a:pPr marL="342900" indent="-342900">
              <a:spcBef>
                <a:spcPct val="50000"/>
              </a:spcBef>
              <a:buFontTx/>
              <a:buAutoNum type="alphaUcPeriod"/>
            </a:pPr>
            <a:r>
              <a:rPr lang="en-US" sz="1000"/>
              <a:t>Monkeys would make a mess in your kitchen.</a:t>
            </a:r>
          </a:p>
          <a:p>
            <a:pPr marL="342900" indent="-342900">
              <a:spcBef>
                <a:spcPct val="50000"/>
              </a:spcBef>
              <a:buFontTx/>
              <a:buAutoNum type="alphaUcPeriod"/>
            </a:pPr>
            <a:r>
              <a:rPr lang="en-US" sz="1000"/>
              <a:t>A monkey would make a good pet.</a:t>
            </a:r>
          </a:p>
          <a:p>
            <a:pPr marL="342900" indent="-342900">
              <a:spcBef>
                <a:spcPct val="50000"/>
              </a:spcBef>
              <a:buFontTx/>
              <a:buAutoNum type="alphaUcPeriod"/>
            </a:pPr>
            <a:r>
              <a:rPr lang="en-US" sz="1000"/>
              <a:t>Monkeys are harmful to the environment.</a:t>
            </a:r>
          </a:p>
        </p:txBody>
      </p:sp>
      <p:sp>
        <p:nvSpPr>
          <p:cNvPr id="3096" name="Text Box 60"/>
          <p:cNvSpPr txBox="1">
            <a:spLocks noChangeArrowheads="1"/>
          </p:cNvSpPr>
          <p:nvPr/>
        </p:nvSpPr>
        <p:spPr bwMode="auto">
          <a:xfrm>
            <a:off x="3429000" y="2286000"/>
            <a:ext cx="3429000" cy="4084638"/>
          </a:xfrm>
          <a:prstGeom prst="rect">
            <a:avLst/>
          </a:prstGeom>
          <a:noFill/>
          <a:ln w="9525">
            <a:noFill/>
            <a:miter lim="800000"/>
            <a:headEnd/>
            <a:tailEnd/>
          </a:ln>
        </p:spPr>
        <p:txBody>
          <a:bodyPr>
            <a:spAutoFit/>
          </a:bodyPr>
          <a:lstStyle/>
          <a:p>
            <a:pPr marL="342900" indent="-342900" algn="ctr">
              <a:spcBef>
                <a:spcPct val="50000"/>
              </a:spcBef>
            </a:pPr>
            <a:r>
              <a:rPr lang="en-US" sz="1200" b="1"/>
              <a:t>Inferences/Conclusions</a:t>
            </a:r>
          </a:p>
          <a:p>
            <a:pPr marL="342900" indent="-342900">
              <a:spcBef>
                <a:spcPct val="50000"/>
              </a:spcBef>
            </a:pPr>
            <a:r>
              <a:rPr lang="en-US" sz="1000"/>
              <a:t>	The Anders Marsh is a breeding ground for mosquitoes.  The large marsh mosquitoes are attacking animals and people in the nearby community of Anders.  The mosquitoes carry diseases and cause great discomfort.  The city council will vote on Tuesday whether to drain the marsh to rid the city of this pest.</a:t>
            </a:r>
          </a:p>
          <a:p>
            <a:pPr marL="342900" indent="-342900">
              <a:spcBef>
                <a:spcPct val="50000"/>
              </a:spcBef>
            </a:pPr>
            <a:endParaRPr lang="en-US" sz="1000"/>
          </a:p>
          <a:p>
            <a:pPr marL="342900" indent="-342900">
              <a:spcBef>
                <a:spcPct val="50000"/>
              </a:spcBef>
            </a:pPr>
            <a:endParaRPr lang="en-US" sz="1000"/>
          </a:p>
          <a:p>
            <a:pPr marL="342900" indent="-342900">
              <a:spcBef>
                <a:spcPct val="50000"/>
              </a:spcBef>
            </a:pPr>
            <a:endParaRPr lang="en-US" sz="1000"/>
          </a:p>
          <a:p>
            <a:pPr marL="342900" indent="-342900">
              <a:spcBef>
                <a:spcPct val="50000"/>
              </a:spcBef>
            </a:pPr>
            <a:endParaRPr lang="en-US" sz="1000"/>
          </a:p>
          <a:p>
            <a:pPr marL="342900" indent="-342900">
              <a:spcBef>
                <a:spcPct val="50000"/>
              </a:spcBef>
            </a:pPr>
            <a:endParaRPr lang="en-US" sz="1000"/>
          </a:p>
          <a:p>
            <a:pPr marL="342900" indent="-342900">
              <a:spcBef>
                <a:spcPct val="50000"/>
              </a:spcBef>
              <a:buFontTx/>
              <a:buAutoNum type="alphaUcPeriod"/>
            </a:pPr>
            <a:r>
              <a:rPr lang="en-US" sz="1000"/>
              <a:t>This is a subject  of extreme concern for the people of Anders.</a:t>
            </a:r>
          </a:p>
          <a:p>
            <a:pPr marL="342900" indent="-342900">
              <a:spcBef>
                <a:spcPct val="50000"/>
              </a:spcBef>
              <a:buFontTx/>
              <a:buAutoNum type="alphaUcPeriod"/>
            </a:pPr>
            <a:r>
              <a:rPr lang="en-US" sz="1000"/>
              <a:t>The people of Anders don’t like nature.</a:t>
            </a:r>
          </a:p>
          <a:p>
            <a:pPr marL="342900" indent="-342900">
              <a:spcBef>
                <a:spcPct val="50000"/>
              </a:spcBef>
              <a:buFontTx/>
              <a:buAutoNum type="alphaUcPeriod"/>
            </a:pPr>
            <a:r>
              <a:rPr lang="en-US" sz="1000"/>
              <a:t>The people of Anders hate all animals and insects.</a:t>
            </a:r>
          </a:p>
          <a:p>
            <a:pPr marL="342900" indent="-342900">
              <a:spcBef>
                <a:spcPct val="50000"/>
              </a:spcBef>
              <a:buFontTx/>
              <a:buAutoNum type="alphaUcPeriod"/>
            </a:pPr>
            <a:r>
              <a:rPr lang="en-US" sz="1000"/>
              <a:t>There are no exterminators that live in Anders.</a:t>
            </a:r>
          </a:p>
          <a:p>
            <a:pPr marL="342900" indent="-342900">
              <a:spcBef>
                <a:spcPct val="50000"/>
              </a:spcBef>
              <a:buFontTx/>
              <a:buAutoNum type="alphaUcPeriod"/>
            </a:pPr>
            <a:endParaRPr lang="en-US" sz="1000"/>
          </a:p>
          <a:p>
            <a:pPr marL="342900" indent="-342900">
              <a:spcBef>
                <a:spcPct val="50000"/>
              </a:spcBef>
            </a:pPr>
            <a:endParaRPr lang="en-US" sz="1000"/>
          </a:p>
        </p:txBody>
      </p:sp>
      <p:sp>
        <p:nvSpPr>
          <p:cNvPr id="3097" name="Text Box 61"/>
          <p:cNvSpPr txBox="1">
            <a:spLocks noChangeArrowheads="1"/>
          </p:cNvSpPr>
          <p:nvPr/>
        </p:nvSpPr>
        <p:spPr bwMode="auto">
          <a:xfrm>
            <a:off x="3429000" y="6858000"/>
            <a:ext cx="3429000" cy="1417638"/>
          </a:xfrm>
          <a:prstGeom prst="rect">
            <a:avLst/>
          </a:prstGeom>
          <a:noFill/>
          <a:ln w="9525">
            <a:noFill/>
            <a:miter lim="800000"/>
            <a:headEnd/>
            <a:tailEnd/>
          </a:ln>
        </p:spPr>
        <p:txBody>
          <a:bodyPr>
            <a:spAutoFit/>
          </a:bodyPr>
          <a:lstStyle/>
          <a:p>
            <a:pPr algn="ctr">
              <a:spcBef>
                <a:spcPct val="50000"/>
              </a:spcBef>
            </a:pPr>
            <a:r>
              <a:rPr lang="en-US" sz="1200" b="1"/>
              <a:t>Inferences/Conclusions</a:t>
            </a:r>
          </a:p>
          <a:p>
            <a:pPr>
              <a:spcBef>
                <a:spcPct val="50000"/>
              </a:spcBef>
            </a:pPr>
            <a:r>
              <a:rPr lang="en-US" sz="1000" b="1"/>
              <a:t>The flat-headed frog lives in the Australian desert.  When water is available, it absorbs water through its skin.  It drinks large quantities of water when it can.  The frog’s body swells to resemble a round ball when filled with water.  During the dry season when it’s very hot, the frog, bloated with water, tunnels under the ground to stay cool.</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117" name="Group 21"/>
          <p:cNvGraphicFramePr>
            <a:graphicFrameLocks noGrp="1"/>
          </p:cNvGraphicFramePr>
          <p:nvPr>
            <p:ph/>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533400" marR="0" lvl="0" indent="-533400" algn="l" defTabSz="914400" rtl="0" eaLnBrk="1" fontAlgn="base" latinLnBrk="0" hangingPunct="1">
                        <a:lnSpc>
                          <a:spcPct val="100000"/>
                        </a:lnSpc>
                        <a:spcBef>
                          <a:spcPct val="20000"/>
                        </a:spcBef>
                        <a:spcAft>
                          <a:spcPct val="0"/>
                        </a:spcAft>
                        <a:buClrTx/>
                        <a:buSzTx/>
                        <a:buFontTx/>
                        <a:buNone/>
                        <a:tabLst/>
                      </a:pPr>
                      <a:endParaRPr kumimoji="0" lang="en-US" sz="1200" b="0" i="0" u="none" strike="noStrike" cap="none" normalizeH="0" baseline="0" smtClean="0">
                        <a:ln>
                          <a:noFill/>
                        </a:ln>
                        <a:solidFill>
                          <a:schemeClr val="tx1"/>
                        </a:solidFill>
                        <a:effectLst/>
                        <a:latin typeface="Arial" charset="0"/>
                      </a:endParaRP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Sequence</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endParaRPr kumimoji="0" lang="en-US" sz="1200" b="0" i="0" u="none" strike="noStrike" cap="none" normalizeH="0" baseline="0" smtClean="0">
                        <a:ln>
                          <a:noFill/>
                        </a:ln>
                        <a:solidFill>
                          <a:schemeClr val="tx1"/>
                        </a:solidFill>
                        <a:effectLst/>
                        <a:latin typeface="Arial" charset="0"/>
                      </a:endParaRP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Cause and effect</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endParaRPr kumimoji="0" lang="en-US" sz="1200" b="0" i="0" u="none" strike="noStrike" cap="none" normalizeH="0" baseline="0" smtClean="0">
                        <a:ln>
                          <a:noFill/>
                        </a:ln>
                        <a:solidFill>
                          <a:schemeClr val="tx1"/>
                        </a:solidFill>
                        <a:effectLst/>
                        <a:latin typeface="Arial" charset="0"/>
                      </a:endParaRP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Comparison and contrast</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endParaRPr kumimoji="0" lang="en-US" sz="1200" b="0" i="0" u="none" strike="noStrike" cap="none" normalizeH="0" baseline="0" smtClean="0">
                        <a:ln>
                          <a:noFill/>
                        </a:ln>
                        <a:solidFill>
                          <a:schemeClr val="tx1"/>
                        </a:solidFill>
                        <a:effectLst/>
                        <a:latin typeface="Arial" charset="0"/>
                      </a:endParaRP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r>
                        <a:rPr kumimoji="0" lang="en-US" sz="1200" b="0" i="0" u="none" strike="noStrike" cap="none" normalizeH="0" baseline="0" smtClean="0">
                          <a:ln>
                            <a:noFill/>
                          </a:ln>
                          <a:solidFill>
                            <a:schemeClr val="tx1"/>
                          </a:solidFill>
                          <a:effectLst/>
                          <a:latin typeface="Arial" charset="0"/>
                        </a:rPr>
                        <a:t>Description</a:t>
                      </a:r>
                    </a:p>
                    <a:p>
                      <a:pPr marL="533400" marR="0" lvl="0" indent="-533400" algn="l" defTabSz="914400" rtl="0" eaLnBrk="1" fontAlgn="base" latinLnBrk="0" hangingPunct="1">
                        <a:lnSpc>
                          <a:spcPct val="100000"/>
                        </a:lnSpc>
                        <a:spcBef>
                          <a:spcPct val="20000"/>
                        </a:spcBef>
                        <a:spcAft>
                          <a:spcPct val="0"/>
                        </a:spcAft>
                        <a:buClrTx/>
                        <a:buSzTx/>
                        <a:buFontTx/>
                        <a:buAutoNum type="alphaUcPeriod"/>
                        <a:tabLst/>
                      </a:pPr>
                      <a:endParaRPr kumimoji="0" lang="en-US" sz="12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4115" name="Text Box 23"/>
          <p:cNvSpPr txBox="1">
            <a:spLocks noChangeArrowheads="1"/>
          </p:cNvSpPr>
          <p:nvPr/>
        </p:nvSpPr>
        <p:spPr bwMode="auto">
          <a:xfrm>
            <a:off x="0" y="0"/>
            <a:ext cx="3429000" cy="2195513"/>
          </a:xfrm>
          <a:prstGeom prst="rect">
            <a:avLst/>
          </a:prstGeom>
          <a:noFill/>
          <a:ln w="9525">
            <a:noFill/>
            <a:miter lim="800000"/>
            <a:headEnd/>
            <a:tailEnd/>
          </a:ln>
        </p:spPr>
        <p:txBody>
          <a:bodyPr>
            <a:spAutoFit/>
          </a:bodyPr>
          <a:lstStyle/>
          <a:p>
            <a:pPr marL="342900" indent="-342900">
              <a:spcBef>
                <a:spcPct val="50000"/>
              </a:spcBef>
            </a:pPr>
            <a:endParaRPr lang="en-US" sz="1200"/>
          </a:p>
          <a:p>
            <a:pPr marL="342900" indent="-342900">
              <a:spcBef>
                <a:spcPct val="50000"/>
              </a:spcBef>
              <a:buFontTx/>
              <a:buAutoNum type="alphaUcPeriod"/>
            </a:pPr>
            <a:r>
              <a:rPr lang="en-US" sz="1200"/>
              <a:t>The flat-headed frog drinks too much water.  </a:t>
            </a:r>
          </a:p>
          <a:p>
            <a:pPr marL="342900" indent="-342900">
              <a:spcBef>
                <a:spcPct val="50000"/>
              </a:spcBef>
              <a:buFontTx/>
              <a:buAutoNum type="alphaUcPeriod"/>
            </a:pPr>
            <a:r>
              <a:rPr lang="en-US" sz="1200"/>
              <a:t>The flat-headed frog can survive without water for long periods of time.</a:t>
            </a:r>
          </a:p>
          <a:p>
            <a:pPr marL="342900" indent="-342900">
              <a:spcBef>
                <a:spcPct val="50000"/>
              </a:spcBef>
              <a:buFontTx/>
              <a:buAutoNum type="alphaUcPeriod"/>
            </a:pPr>
            <a:r>
              <a:rPr lang="en-US" sz="1200"/>
              <a:t>The flat-headed frog is a good swimmer.</a:t>
            </a:r>
          </a:p>
          <a:p>
            <a:pPr marL="342900" indent="-342900">
              <a:spcBef>
                <a:spcPct val="50000"/>
              </a:spcBef>
              <a:buFontTx/>
              <a:buAutoNum type="alphaUcPeriod"/>
            </a:pPr>
            <a:r>
              <a:rPr lang="en-US" sz="1200"/>
              <a:t>The flat-headed frog would not survive in a rain-forest.</a:t>
            </a:r>
          </a:p>
          <a:p>
            <a:pPr marL="342900" indent="-342900">
              <a:spcBef>
                <a:spcPct val="50000"/>
              </a:spcBef>
              <a:buFontTx/>
              <a:buAutoNum type="alphaUcPeriod"/>
            </a:pPr>
            <a:endParaRPr lang="en-US" sz="1200"/>
          </a:p>
        </p:txBody>
      </p:sp>
      <p:sp>
        <p:nvSpPr>
          <p:cNvPr id="4116" name="Text Box 24"/>
          <p:cNvSpPr txBox="1">
            <a:spLocks noChangeArrowheads="1"/>
          </p:cNvSpPr>
          <p:nvPr/>
        </p:nvSpPr>
        <p:spPr bwMode="auto">
          <a:xfrm>
            <a:off x="0" y="2286000"/>
            <a:ext cx="3429000" cy="4435475"/>
          </a:xfrm>
          <a:prstGeom prst="rect">
            <a:avLst/>
          </a:prstGeom>
          <a:noFill/>
          <a:ln w="9525">
            <a:noFill/>
            <a:miter lim="800000"/>
            <a:headEnd/>
            <a:tailEnd/>
          </a:ln>
        </p:spPr>
        <p:txBody>
          <a:bodyPr>
            <a:spAutoFit/>
          </a:bodyPr>
          <a:lstStyle/>
          <a:p>
            <a:pPr marL="342900" indent="-342900" algn="ctr">
              <a:spcBef>
                <a:spcPct val="50000"/>
              </a:spcBef>
            </a:pPr>
            <a:r>
              <a:rPr lang="en-US" sz="1200" b="1"/>
              <a:t>Inferences/Conclusions</a:t>
            </a:r>
          </a:p>
          <a:p>
            <a:pPr marL="342900" indent="-342900">
              <a:spcBef>
                <a:spcPct val="50000"/>
              </a:spcBef>
            </a:pPr>
            <a:r>
              <a:rPr lang="en-US" sz="1000" b="1"/>
              <a:t>	Thursday after school, Alice watched two movies on TV.  Her science report on spiders was due the next day.  She didn’t worry because she had written half of it on Tuesday.  She planned to finish the rest of the report the next morning before she went to school.  Accidentally, Alice set her alarm for 6:00 p.m. instead of 6:00 a.m.  She didn’t wake up until 7:15 a.m.  She had 30 minutes to get ready for school and eat breakfast.</a:t>
            </a:r>
          </a:p>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endParaRPr lang="en-US" sz="1000" b="1"/>
          </a:p>
          <a:p>
            <a:pPr marL="342900" indent="-342900">
              <a:spcBef>
                <a:spcPct val="50000"/>
              </a:spcBef>
              <a:buFontTx/>
              <a:buAutoNum type="alphaUcPeriod"/>
            </a:pPr>
            <a:r>
              <a:rPr lang="en-US" sz="1200"/>
              <a:t>Reports about birds are more interesting that spider reports.</a:t>
            </a:r>
          </a:p>
          <a:p>
            <a:pPr marL="342900" indent="-342900">
              <a:spcBef>
                <a:spcPct val="50000"/>
              </a:spcBef>
              <a:buFontTx/>
              <a:buAutoNum type="alphaUcPeriod"/>
            </a:pPr>
            <a:r>
              <a:rPr lang="en-US" sz="1200"/>
              <a:t>Alice was a good student and had no problems with homework.</a:t>
            </a:r>
          </a:p>
          <a:p>
            <a:pPr marL="342900" indent="-342900">
              <a:spcBef>
                <a:spcPct val="50000"/>
              </a:spcBef>
              <a:buFontTx/>
              <a:buAutoNum type="alphaUcPeriod"/>
            </a:pPr>
            <a:r>
              <a:rPr lang="en-US" sz="1200"/>
              <a:t>Alice had made this mistake before.</a:t>
            </a:r>
          </a:p>
          <a:p>
            <a:pPr marL="342900" indent="-342900">
              <a:spcBef>
                <a:spcPct val="50000"/>
              </a:spcBef>
              <a:buFontTx/>
              <a:buAutoNum type="alphaUcPeriod"/>
            </a:pPr>
            <a:r>
              <a:rPr lang="en-US" sz="1200"/>
              <a:t>Alice didn’t have enough time to finish her report Friday morning.</a:t>
            </a:r>
          </a:p>
        </p:txBody>
      </p:sp>
      <p:sp>
        <p:nvSpPr>
          <p:cNvPr id="2" name="Text Box 25"/>
          <p:cNvSpPr txBox="1">
            <a:spLocks noChangeArrowheads="1"/>
          </p:cNvSpPr>
          <p:nvPr/>
        </p:nvSpPr>
        <p:spPr bwMode="auto">
          <a:xfrm>
            <a:off x="0" y="6858000"/>
            <a:ext cx="3429000" cy="2009775"/>
          </a:xfrm>
          <a:prstGeom prst="rect">
            <a:avLst/>
          </a:prstGeom>
          <a:noFill/>
          <a:ln w="9525">
            <a:noFill/>
            <a:miter lim="800000"/>
            <a:headEnd/>
            <a:tailEnd/>
          </a:ln>
        </p:spPr>
        <p:txBody>
          <a:bodyPr>
            <a:spAutoFit/>
          </a:bodyPr>
          <a:lstStyle/>
          <a:p>
            <a:pPr algn="ctr">
              <a:spcBef>
                <a:spcPct val="50000"/>
              </a:spcBef>
            </a:pPr>
            <a:r>
              <a:rPr lang="en-US" sz="1200" b="1"/>
              <a:t>Text Structure</a:t>
            </a:r>
          </a:p>
          <a:p>
            <a:pPr>
              <a:spcBef>
                <a:spcPct val="50000"/>
              </a:spcBef>
            </a:pPr>
            <a:r>
              <a:rPr lang="en-US" sz="1200"/>
              <a:t>The manatee is an endangered animal.  The manatee feeds on seagrass along the coast and near rivers.  Many people have moved to Florida and crowded into areas where manatees live.  Some of the feeding areas are destroyed when houses and businesses are built along the shore.  Today there are about 2,000 manatees living along the coastal areas of the United States.</a:t>
            </a:r>
          </a:p>
        </p:txBody>
      </p:sp>
      <p:sp>
        <p:nvSpPr>
          <p:cNvPr id="4118" name="Text Box 26"/>
          <p:cNvSpPr txBox="1">
            <a:spLocks noChangeArrowheads="1"/>
          </p:cNvSpPr>
          <p:nvPr/>
        </p:nvSpPr>
        <p:spPr bwMode="auto">
          <a:xfrm>
            <a:off x="3505200" y="2362200"/>
            <a:ext cx="3352800" cy="2211388"/>
          </a:xfrm>
          <a:prstGeom prst="rect">
            <a:avLst/>
          </a:prstGeom>
          <a:noFill/>
          <a:ln w="9525">
            <a:noFill/>
            <a:miter lim="800000"/>
            <a:headEnd/>
            <a:tailEnd/>
          </a:ln>
        </p:spPr>
        <p:txBody>
          <a:bodyPr>
            <a:spAutoFit/>
          </a:bodyPr>
          <a:lstStyle/>
          <a:p>
            <a:pPr marL="342900" indent="-342900" algn="ctr">
              <a:spcBef>
                <a:spcPct val="50000"/>
              </a:spcBef>
            </a:pPr>
            <a:r>
              <a:rPr lang="en-US" sz="1200" b="1"/>
              <a:t>Text Structure</a:t>
            </a:r>
          </a:p>
          <a:p>
            <a:pPr marL="342900" indent="-342900">
              <a:spcBef>
                <a:spcPct val="50000"/>
              </a:spcBef>
            </a:pPr>
            <a:r>
              <a:rPr lang="en-US" sz="1000" b="1"/>
              <a:t>	The Hawaiian Islands are made up of 8 large islands and 124 small islands and reefs.  The islands were formed by the lava flow from volcanoes.  Hawaii is the youngest and largest of the islands.  It is about 500,000 years old.</a:t>
            </a:r>
          </a:p>
          <a:p>
            <a:pPr marL="342900" indent="-342900">
              <a:spcBef>
                <a:spcPct val="50000"/>
              </a:spcBef>
              <a:buFontTx/>
              <a:buAutoNum type="alphaUcPeriod"/>
            </a:pPr>
            <a:r>
              <a:rPr lang="en-US" sz="1200"/>
              <a:t>Sequence</a:t>
            </a:r>
          </a:p>
          <a:p>
            <a:pPr marL="342900" indent="-342900">
              <a:spcBef>
                <a:spcPct val="50000"/>
              </a:spcBef>
              <a:buFontTx/>
              <a:buAutoNum type="alphaUcPeriod"/>
            </a:pPr>
            <a:r>
              <a:rPr lang="en-US" sz="1200"/>
              <a:t>Cause and effect</a:t>
            </a:r>
          </a:p>
          <a:p>
            <a:pPr marL="342900" indent="-342900">
              <a:spcBef>
                <a:spcPct val="50000"/>
              </a:spcBef>
              <a:buFontTx/>
              <a:buAutoNum type="alphaUcPeriod"/>
            </a:pPr>
            <a:r>
              <a:rPr lang="en-US" sz="1200"/>
              <a:t>Comparison and contrast</a:t>
            </a:r>
          </a:p>
          <a:p>
            <a:pPr marL="342900" indent="-342900">
              <a:spcBef>
                <a:spcPct val="50000"/>
              </a:spcBef>
              <a:buFontTx/>
              <a:buAutoNum type="alphaUcPeriod"/>
            </a:pPr>
            <a:r>
              <a:rPr lang="en-US" sz="1200"/>
              <a:t>Description</a:t>
            </a:r>
          </a:p>
        </p:txBody>
      </p:sp>
      <p:sp>
        <p:nvSpPr>
          <p:cNvPr id="4119" name="Text Box 27"/>
          <p:cNvSpPr txBox="1">
            <a:spLocks noChangeArrowheads="1"/>
          </p:cNvSpPr>
          <p:nvPr/>
        </p:nvSpPr>
        <p:spPr bwMode="auto">
          <a:xfrm>
            <a:off x="3505200" y="4572000"/>
            <a:ext cx="3200400" cy="2560638"/>
          </a:xfrm>
          <a:prstGeom prst="rect">
            <a:avLst/>
          </a:prstGeom>
          <a:noFill/>
          <a:ln w="9525">
            <a:noFill/>
            <a:miter lim="800000"/>
            <a:headEnd/>
            <a:tailEnd/>
          </a:ln>
        </p:spPr>
        <p:txBody>
          <a:bodyPr>
            <a:spAutoFit/>
          </a:bodyPr>
          <a:lstStyle/>
          <a:p>
            <a:pPr marL="342900" indent="-342900" algn="ctr">
              <a:spcBef>
                <a:spcPct val="50000"/>
              </a:spcBef>
            </a:pPr>
            <a:r>
              <a:rPr lang="en-US" sz="1200" b="1"/>
              <a:t>Text Structure</a:t>
            </a:r>
          </a:p>
          <a:p>
            <a:pPr marL="342900" indent="-342900">
              <a:spcBef>
                <a:spcPct val="50000"/>
              </a:spcBef>
            </a:pPr>
            <a:r>
              <a:rPr lang="en-US" sz="1000" b="1"/>
              <a:t>	Salvatore is going to Texas for his vacation.  Upon his arrival, Salvatore will visit his grandparents before traveling to see the Alamo.  Then, Salvatore thought he would spend some time at the beach by  the Gulf of Mexico  before heading home later that week.</a:t>
            </a:r>
          </a:p>
          <a:p>
            <a:pPr marL="342900" indent="-342900">
              <a:spcBef>
                <a:spcPct val="50000"/>
              </a:spcBef>
              <a:buFontTx/>
              <a:buAutoNum type="alphaUcPeriod"/>
            </a:pPr>
            <a:r>
              <a:rPr lang="en-US" sz="1000" b="1"/>
              <a:t>Sequence</a:t>
            </a:r>
          </a:p>
          <a:p>
            <a:pPr marL="342900" indent="-342900">
              <a:spcBef>
                <a:spcPct val="50000"/>
              </a:spcBef>
              <a:buFontTx/>
              <a:buAutoNum type="alphaUcPeriod"/>
            </a:pPr>
            <a:r>
              <a:rPr lang="en-US" sz="1000" b="1"/>
              <a:t>Cause and effect</a:t>
            </a:r>
          </a:p>
          <a:p>
            <a:pPr marL="342900" indent="-342900">
              <a:spcBef>
                <a:spcPct val="50000"/>
              </a:spcBef>
              <a:buFontTx/>
              <a:buAutoNum type="alphaUcPeriod"/>
            </a:pPr>
            <a:r>
              <a:rPr lang="en-US" sz="1000" b="1"/>
              <a:t>Comparison and Contrast</a:t>
            </a:r>
          </a:p>
          <a:p>
            <a:pPr marL="342900" indent="-342900">
              <a:spcBef>
                <a:spcPct val="50000"/>
              </a:spcBef>
              <a:buFontTx/>
              <a:buAutoNum type="alphaUcPeriod"/>
            </a:pPr>
            <a:r>
              <a:rPr lang="en-US" sz="1000" b="1"/>
              <a:t>Description</a:t>
            </a:r>
          </a:p>
          <a:p>
            <a:pPr marL="342900" indent="-342900">
              <a:spcBef>
                <a:spcPct val="50000"/>
              </a:spcBef>
            </a:pPr>
            <a:endParaRPr lang="en-US" sz="1000" b="1"/>
          </a:p>
        </p:txBody>
      </p:sp>
      <p:sp>
        <p:nvSpPr>
          <p:cNvPr id="4120" name="Text Box 28"/>
          <p:cNvSpPr txBox="1">
            <a:spLocks noChangeArrowheads="1"/>
          </p:cNvSpPr>
          <p:nvPr/>
        </p:nvSpPr>
        <p:spPr bwMode="auto">
          <a:xfrm>
            <a:off x="3505200" y="6858000"/>
            <a:ext cx="3352800" cy="2027238"/>
          </a:xfrm>
          <a:prstGeom prst="rect">
            <a:avLst/>
          </a:prstGeom>
          <a:noFill/>
          <a:ln w="9525">
            <a:noFill/>
            <a:miter lim="800000"/>
            <a:headEnd/>
            <a:tailEnd/>
          </a:ln>
        </p:spPr>
        <p:txBody>
          <a:bodyPr>
            <a:spAutoFit/>
          </a:bodyPr>
          <a:lstStyle/>
          <a:p>
            <a:pPr algn="ctr">
              <a:spcBef>
                <a:spcPct val="50000"/>
              </a:spcBef>
            </a:pPr>
            <a:r>
              <a:rPr lang="en-US" sz="1200" b="1"/>
              <a:t>Text Structure</a:t>
            </a:r>
            <a:endParaRPr lang="en-US" sz="1000" b="1"/>
          </a:p>
          <a:p>
            <a:pPr>
              <a:spcBef>
                <a:spcPct val="50000"/>
              </a:spcBef>
            </a:pPr>
            <a:r>
              <a:rPr lang="en-US" sz="1000"/>
              <a:t>Fox set a rope trap to catch the thief who had been stealing from his peanut patch.  That evening, Rabbit stepped into the trap and was caught!  Bear came along and inquired as to why Rabbit was in the air hanging from a rope.  Rabbit told Bear he was earning easy money watching Fox’s peanut patch for a dollar a minute, but that he wanted to take a break.  Bear offered to do the easy job while Rabbit was gone.  So, Bear hauled Rabbit down, and they traded places!  “Now what?” asked Bear, but Rabbit was already too far down the road to answer.</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5139" name="Text Box 22"/>
          <p:cNvSpPr txBox="1">
            <a:spLocks noChangeArrowheads="1"/>
          </p:cNvSpPr>
          <p:nvPr/>
        </p:nvSpPr>
        <p:spPr bwMode="auto">
          <a:xfrm>
            <a:off x="0" y="0"/>
            <a:ext cx="3429000" cy="1373188"/>
          </a:xfrm>
          <a:prstGeom prst="rect">
            <a:avLst/>
          </a:prstGeom>
          <a:noFill/>
          <a:ln w="9525">
            <a:noFill/>
            <a:miter lim="800000"/>
            <a:headEnd/>
            <a:tailEnd/>
          </a:ln>
        </p:spPr>
        <p:txBody>
          <a:bodyPr>
            <a:spAutoFit/>
          </a:bodyPr>
          <a:lstStyle/>
          <a:p>
            <a:pPr marL="342900" indent="-342900">
              <a:spcBef>
                <a:spcPct val="50000"/>
              </a:spcBef>
            </a:pPr>
            <a:endParaRPr lang="en-US" sz="1200"/>
          </a:p>
          <a:p>
            <a:pPr marL="342900" indent="-342900">
              <a:spcBef>
                <a:spcPct val="50000"/>
              </a:spcBef>
              <a:buFontTx/>
              <a:buAutoNum type="alphaUcPeriod"/>
            </a:pPr>
            <a:r>
              <a:rPr lang="en-US" sz="1200"/>
              <a:t>Comparison and contrast</a:t>
            </a:r>
          </a:p>
          <a:p>
            <a:pPr marL="342900" indent="-342900">
              <a:spcBef>
                <a:spcPct val="50000"/>
              </a:spcBef>
              <a:buFontTx/>
              <a:buAutoNum type="alphaUcPeriod"/>
            </a:pPr>
            <a:r>
              <a:rPr lang="en-US" sz="1200"/>
              <a:t>Sequence</a:t>
            </a:r>
          </a:p>
          <a:p>
            <a:pPr marL="342900" indent="-342900">
              <a:spcBef>
                <a:spcPct val="50000"/>
              </a:spcBef>
              <a:buFontTx/>
              <a:buAutoNum type="alphaUcPeriod"/>
            </a:pPr>
            <a:r>
              <a:rPr lang="en-US" sz="1200"/>
              <a:t>Problem and solution</a:t>
            </a:r>
          </a:p>
          <a:p>
            <a:pPr marL="342900" indent="-342900">
              <a:spcBef>
                <a:spcPct val="50000"/>
              </a:spcBef>
              <a:buFontTx/>
              <a:buAutoNum type="alphaUcPeriod"/>
            </a:pPr>
            <a:r>
              <a:rPr lang="en-US" sz="1200"/>
              <a:t>Description</a:t>
            </a:r>
          </a:p>
        </p:txBody>
      </p:sp>
      <p:sp>
        <p:nvSpPr>
          <p:cNvPr id="5140" name="Text Box 23"/>
          <p:cNvSpPr txBox="1">
            <a:spLocks noChangeArrowheads="1"/>
          </p:cNvSpPr>
          <p:nvPr/>
        </p:nvSpPr>
        <p:spPr bwMode="auto">
          <a:xfrm>
            <a:off x="0" y="2286000"/>
            <a:ext cx="3429000" cy="4278313"/>
          </a:xfrm>
          <a:prstGeom prst="rect">
            <a:avLst/>
          </a:prstGeom>
          <a:noFill/>
          <a:ln w="9525">
            <a:noFill/>
            <a:miter lim="800000"/>
            <a:headEnd/>
            <a:tailEnd/>
          </a:ln>
        </p:spPr>
        <p:txBody>
          <a:bodyPr>
            <a:spAutoFit/>
          </a:bodyPr>
          <a:lstStyle/>
          <a:p>
            <a:pPr marL="342900" indent="-342900" algn="ctr">
              <a:spcBef>
                <a:spcPct val="50000"/>
              </a:spcBef>
            </a:pPr>
            <a:r>
              <a:rPr lang="en-US" sz="1200" b="1"/>
              <a:t>Comparison and Contrast</a:t>
            </a:r>
          </a:p>
          <a:p>
            <a:pPr marL="342900" indent="-342900">
              <a:spcBef>
                <a:spcPct val="50000"/>
              </a:spcBef>
            </a:pPr>
            <a:r>
              <a:rPr lang="en-US" sz="1000" b="1"/>
              <a:t>	Long ago, two sisters named Dada and Dayo lived in the same village.  A drought had settled there and food was scarce.  One day two travelers entered the village asking for food and shelter.  They first went to Dada’s house.  “I can’t spare food for “nobodies” like you,” snapped Dada.  Dayo, who overheard, told them, “Come with me.  I’ll be glad to share the little I have . You both can stay at my house.”  When Dayo set out the food, there was so much in her pots that the whole village was fed!  </a:t>
            </a:r>
          </a:p>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According to the passage, the two sisters are alike because</a:t>
            </a:r>
          </a:p>
          <a:p>
            <a:pPr marL="342900" indent="-342900">
              <a:spcBef>
                <a:spcPct val="50000"/>
              </a:spcBef>
            </a:pPr>
            <a:endParaRPr lang="en-US" sz="1000" b="1"/>
          </a:p>
          <a:p>
            <a:pPr marL="342900" indent="-342900">
              <a:spcBef>
                <a:spcPct val="50000"/>
              </a:spcBef>
            </a:pPr>
            <a:r>
              <a:rPr lang="en-US" sz="1000" b="1"/>
              <a:t>A.	they both believe in helping strangers in need.</a:t>
            </a:r>
          </a:p>
          <a:p>
            <a:pPr marL="342900" indent="-342900">
              <a:spcBef>
                <a:spcPct val="50000"/>
              </a:spcBef>
            </a:pPr>
            <a:r>
              <a:rPr lang="en-US" sz="1000" b="1"/>
              <a:t>B.	they both live in the same village.</a:t>
            </a:r>
          </a:p>
          <a:p>
            <a:pPr marL="342900" indent="-342900">
              <a:spcBef>
                <a:spcPct val="50000"/>
              </a:spcBef>
            </a:pPr>
            <a:r>
              <a:rPr lang="en-US" sz="1000" b="1"/>
              <a:t>C.	they both work in the same occupation.</a:t>
            </a:r>
          </a:p>
          <a:p>
            <a:pPr marL="342900" indent="-342900">
              <a:spcBef>
                <a:spcPct val="50000"/>
              </a:spcBef>
            </a:pPr>
            <a:r>
              <a:rPr lang="en-US" sz="1000" b="1"/>
              <a:t>D.	they both have families and nice homes.</a:t>
            </a:r>
          </a:p>
        </p:txBody>
      </p:sp>
      <p:sp>
        <p:nvSpPr>
          <p:cNvPr id="5141" name="TextBox 22"/>
          <p:cNvSpPr txBox="1">
            <a:spLocks noChangeArrowheads="1"/>
          </p:cNvSpPr>
          <p:nvPr/>
        </p:nvSpPr>
        <p:spPr bwMode="auto">
          <a:xfrm>
            <a:off x="0" y="6934200"/>
            <a:ext cx="3429000" cy="1846263"/>
          </a:xfrm>
          <a:prstGeom prst="rect">
            <a:avLst/>
          </a:prstGeom>
          <a:noFill/>
          <a:ln w="9525">
            <a:noFill/>
            <a:miter lim="800000"/>
            <a:headEnd/>
            <a:tailEnd/>
          </a:ln>
        </p:spPr>
        <p:txBody>
          <a:bodyPr>
            <a:spAutoFit/>
          </a:bodyPr>
          <a:lstStyle/>
          <a:p>
            <a:pPr algn="ctr"/>
            <a:r>
              <a:rPr lang="en-US" sz="1200" b="1"/>
              <a:t>Comparison and Contrast</a:t>
            </a:r>
          </a:p>
          <a:p>
            <a:pPr algn="ctr"/>
            <a:endParaRPr lang="en-US" sz="1200" b="1"/>
          </a:p>
          <a:p>
            <a:r>
              <a:rPr lang="en-US" sz="1000" b="1"/>
              <a:t>Jane Addams opened a settlement house in Chicago to help poor people.  Many were immigrants who had come from other countries.   The house was called Hull House.  Jane came from a wealthy family, but she suffered from a crooked back as a child.  She felt ugly and was unable to do many things other children could do.  She decided to help others when she grew up.</a:t>
            </a:r>
          </a:p>
          <a:p>
            <a:endParaRPr lang="en-US" sz="1000" b="1"/>
          </a:p>
        </p:txBody>
      </p:sp>
      <p:sp>
        <p:nvSpPr>
          <p:cNvPr id="6" name="TextBox 5"/>
          <p:cNvSpPr txBox="1"/>
          <p:nvPr/>
        </p:nvSpPr>
        <p:spPr>
          <a:xfrm>
            <a:off x="3505200" y="0"/>
            <a:ext cx="3352800" cy="1970088"/>
          </a:xfrm>
          <a:prstGeom prst="rect">
            <a:avLst/>
          </a:prstGeom>
          <a:noFill/>
        </p:spPr>
        <p:txBody>
          <a:bodyPr>
            <a:spAutoFit/>
          </a:bodyPr>
          <a:lstStyle/>
          <a:p>
            <a:pPr>
              <a:defRPr/>
            </a:pPr>
            <a:endParaRPr lang="en-US" sz="1200" dirty="0"/>
          </a:p>
          <a:p>
            <a:pPr>
              <a:defRPr/>
            </a:pPr>
            <a:r>
              <a:rPr lang="en-US" sz="1000" b="1" dirty="0"/>
              <a:t>According to the passage, Jane Addams was different  from the people she chose to help because</a:t>
            </a:r>
          </a:p>
          <a:p>
            <a:pPr>
              <a:defRPr/>
            </a:pPr>
            <a:endParaRPr lang="en-US" sz="1000" b="1" dirty="0"/>
          </a:p>
          <a:p>
            <a:pPr marL="228600" indent="-228600">
              <a:buFontTx/>
              <a:buAutoNum type="alphaUcPeriod"/>
              <a:defRPr/>
            </a:pPr>
            <a:r>
              <a:rPr lang="en-US" sz="1000" b="1" dirty="0"/>
              <a:t>Jane was attractive and they were not.</a:t>
            </a:r>
          </a:p>
          <a:p>
            <a:pPr marL="228600" indent="-228600">
              <a:buFontTx/>
              <a:buAutoNum type="alphaUcPeriod"/>
              <a:defRPr/>
            </a:pPr>
            <a:endParaRPr lang="en-US" sz="1000" b="1" dirty="0"/>
          </a:p>
          <a:p>
            <a:pPr marL="228600" indent="-228600">
              <a:buFontTx/>
              <a:buAutoNum type="alphaUcPeriod"/>
              <a:defRPr/>
            </a:pPr>
            <a:r>
              <a:rPr lang="en-US" sz="1000" b="1" dirty="0"/>
              <a:t>Jane was healthy and they were not.</a:t>
            </a:r>
          </a:p>
          <a:p>
            <a:pPr marL="228600" indent="-228600">
              <a:buFontTx/>
              <a:buAutoNum type="alphaUcPeriod"/>
              <a:defRPr/>
            </a:pPr>
            <a:endParaRPr lang="en-US" sz="1000" b="1" dirty="0"/>
          </a:p>
          <a:p>
            <a:pPr marL="228600" indent="-228600">
              <a:buFontTx/>
              <a:buAutoNum type="alphaUcPeriod"/>
              <a:defRPr/>
            </a:pPr>
            <a:r>
              <a:rPr lang="en-US" sz="1000" b="1" dirty="0"/>
              <a:t>Jane lived in Hull  House and they did not.</a:t>
            </a:r>
          </a:p>
          <a:p>
            <a:pPr marL="228600" indent="-228600">
              <a:buFontTx/>
              <a:buAutoNum type="alphaUcPeriod"/>
              <a:defRPr/>
            </a:pPr>
            <a:endParaRPr lang="en-US" sz="1000" b="1" dirty="0"/>
          </a:p>
          <a:p>
            <a:pPr marL="228600" indent="-228600">
              <a:buFontTx/>
              <a:buAutoNum type="alphaUcPeriod"/>
              <a:defRPr/>
            </a:pPr>
            <a:r>
              <a:rPr lang="en-US" sz="1000" b="1" dirty="0"/>
              <a:t>Jane was wealthy and they were not</a:t>
            </a:r>
          </a:p>
        </p:txBody>
      </p:sp>
      <p:sp>
        <p:nvSpPr>
          <p:cNvPr id="5143" name="TextBox 7"/>
          <p:cNvSpPr txBox="1">
            <a:spLocks noChangeArrowheads="1"/>
          </p:cNvSpPr>
          <p:nvPr/>
        </p:nvSpPr>
        <p:spPr bwMode="auto">
          <a:xfrm>
            <a:off x="3505200" y="2362200"/>
            <a:ext cx="3124200" cy="2124075"/>
          </a:xfrm>
          <a:prstGeom prst="rect">
            <a:avLst/>
          </a:prstGeom>
          <a:noFill/>
          <a:ln w="9525">
            <a:noFill/>
            <a:miter lim="800000"/>
            <a:headEnd/>
            <a:tailEnd/>
          </a:ln>
        </p:spPr>
        <p:txBody>
          <a:bodyPr>
            <a:spAutoFit/>
          </a:bodyPr>
          <a:lstStyle/>
          <a:p>
            <a:pPr algn="ctr"/>
            <a:r>
              <a:rPr lang="en-US" sz="1200" b="1"/>
              <a:t>Comparison and Contrast</a:t>
            </a:r>
          </a:p>
          <a:p>
            <a:endParaRPr lang="en-US" sz="1000" b="1"/>
          </a:p>
          <a:p>
            <a:r>
              <a:rPr lang="en-US" sz="1000" b="1"/>
              <a:t>Many people confuse the squid and the octopus, and although there are some similarities, there are many differences as well.  The octopus can see trouble coming, has good eyesight, and  is able to squeeze into small spaces.  Squids often swim in large schools for protection.  The octopus lets off a dark, cloudy liquid when threatened.  Squids shoot out a dark liquid, too, when  predators approach.  For more protection, these clever sea creatures can change color to blend in with their ocean hideaway.</a:t>
            </a:r>
          </a:p>
        </p:txBody>
      </p:sp>
      <p:sp>
        <p:nvSpPr>
          <p:cNvPr id="9" name="TextBox 8"/>
          <p:cNvSpPr txBox="1"/>
          <p:nvPr/>
        </p:nvSpPr>
        <p:spPr>
          <a:xfrm>
            <a:off x="3581400" y="4572000"/>
            <a:ext cx="3276600" cy="2062163"/>
          </a:xfrm>
          <a:prstGeom prst="rect">
            <a:avLst/>
          </a:prstGeom>
          <a:noFill/>
        </p:spPr>
        <p:txBody>
          <a:bodyPr>
            <a:spAutoFit/>
          </a:bodyPr>
          <a:lstStyle/>
          <a:p>
            <a:pPr>
              <a:defRPr/>
            </a:pPr>
            <a:endParaRPr lang="en-US" dirty="0"/>
          </a:p>
          <a:p>
            <a:pPr>
              <a:defRPr/>
            </a:pPr>
            <a:r>
              <a:rPr lang="en-US" sz="1000" b="1" dirty="0"/>
              <a:t>According to the passage, a squid and an octopus are similar because</a:t>
            </a:r>
          </a:p>
          <a:p>
            <a:pPr>
              <a:defRPr/>
            </a:pPr>
            <a:endParaRPr lang="en-US" sz="1000" b="1" dirty="0"/>
          </a:p>
          <a:p>
            <a:pPr marL="228600" indent="-228600">
              <a:buFontTx/>
              <a:buAutoNum type="alphaUcPeriod"/>
              <a:defRPr/>
            </a:pPr>
            <a:r>
              <a:rPr lang="en-US" sz="1000" b="1" dirty="0"/>
              <a:t>they both shoot out a dark liquid for protection and blend in well with their surroundings.</a:t>
            </a:r>
          </a:p>
          <a:p>
            <a:pPr marL="228600" indent="-228600">
              <a:buFontTx/>
              <a:buAutoNum type="alphaUcPeriod"/>
              <a:defRPr/>
            </a:pPr>
            <a:r>
              <a:rPr lang="en-US" sz="1000" b="1" dirty="0"/>
              <a:t>they both have good eyesight and are able to squeeze into small spaces.</a:t>
            </a:r>
          </a:p>
          <a:p>
            <a:pPr marL="228600" indent="-228600">
              <a:buFontTx/>
              <a:buAutoNum type="alphaUcPeriod"/>
              <a:defRPr/>
            </a:pPr>
            <a:r>
              <a:rPr lang="en-US" sz="1000" b="1" dirty="0"/>
              <a:t>they both share the same life span and environment.</a:t>
            </a:r>
          </a:p>
          <a:p>
            <a:pPr marL="228600" indent="-228600">
              <a:buFontTx/>
              <a:buAutoNum type="alphaUcPeriod"/>
              <a:defRPr/>
            </a:pPr>
            <a:r>
              <a:rPr lang="en-US" sz="1000" b="1" dirty="0"/>
              <a:t>they both avoid submarines and whales in the deep parts of the ocean.</a:t>
            </a:r>
          </a:p>
        </p:txBody>
      </p:sp>
      <p:sp>
        <p:nvSpPr>
          <p:cNvPr id="5145" name="TextBox 9"/>
          <p:cNvSpPr txBox="1">
            <a:spLocks noChangeArrowheads="1"/>
          </p:cNvSpPr>
          <p:nvPr/>
        </p:nvSpPr>
        <p:spPr bwMode="auto">
          <a:xfrm>
            <a:off x="3505200" y="6934200"/>
            <a:ext cx="3352800" cy="1816100"/>
          </a:xfrm>
          <a:prstGeom prst="rect">
            <a:avLst/>
          </a:prstGeom>
          <a:noFill/>
          <a:ln w="9525">
            <a:noFill/>
            <a:miter lim="800000"/>
            <a:headEnd/>
            <a:tailEnd/>
          </a:ln>
        </p:spPr>
        <p:txBody>
          <a:bodyPr>
            <a:spAutoFit/>
          </a:bodyPr>
          <a:lstStyle/>
          <a:p>
            <a:pPr algn="ctr"/>
            <a:r>
              <a:rPr lang="en-US" sz="1200" b="1"/>
              <a:t>Comparison and Contrast</a:t>
            </a:r>
          </a:p>
          <a:p>
            <a:endParaRPr lang="en-US" sz="1000" b="1"/>
          </a:p>
          <a:p>
            <a:r>
              <a:rPr lang="en-US" sz="1000" b="1"/>
              <a:t>Antonio and  Helga are both foreign exchange students this year at Northwest High School.  Antonio came from Italy ,and Helga came from Germany, however, both students are seniors and anxious to experience a new culture.  Antonio and Helga have the same group of friends, and enjoy playing and watching many different types of sports.  Both Helga and Antonio are excellent students and would like a future in politics.</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6163" name="Text Box 22"/>
          <p:cNvSpPr txBox="1">
            <a:spLocks noChangeArrowheads="1"/>
          </p:cNvSpPr>
          <p:nvPr/>
        </p:nvSpPr>
        <p:spPr bwMode="auto">
          <a:xfrm>
            <a:off x="0" y="0"/>
            <a:ext cx="3429000" cy="2200275"/>
          </a:xfrm>
          <a:prstGeom prst="rect">
            <a:avLst/>
          </a:prstGeom>
          <a:noFill/>
          <a:ln w="9525">
            <a:noFill/>
            <a:miter lim="800000"/>
            <a:headEnd/>
            <a:tailEnd/>
          </a:ln>
        </p:spPr>
        <p:txBody>
          <a:bodyPr>
            <a:spAutoFit/>
          </a:bodyPr>
          <a:lstStyle/>
          <a:p>
            <a:pPr marL="342900" indent="-342900">
              <a:spcBef>
                <a:spcPct val="50000"/>
              </a:spcBef>
            </a:pPr>
            <a:endParaRPr lang="en-US" sz="1200"/>
          </a:p>
          <a:p>
            <a:pPr marL="342900" indent="-342900">
              <a:spcBef>
                <a:spcPct val="50000"/>
              </a:spcBef>
            </a:pPr>
            <a:r>
              <a:rPr lang="en-US" sz="1000"/>
              <a:t>	</a:t>
            </a:r>
            <a:r>
              <a:rPr lang="en-US" sz="1000" b="1"/>
              <a:t>According to the passage Helga and Antonio are different because</a:t>
            </a:r>
          </a:p>
          <a:p>
            <a:pPr marL="342900" indent="-342900">
              <a:spcBef>
                <a:spcPct val="50000"/>
              </a:spcBef>
              <a:buFontTx/>
              <a:buAutoNum type="alphaUcPeriod"/>
            </a:pPr>
            <a:r>
              <a:rPr lang="en-US" sz="1000" b="1"/>
              <a:t>Antonio and Helga are foreign exchange students from Northwest High School.</a:t>
            </a:r>
          </a:p>
          <a:p>
            <a:pPr marL="342900" indent="-342900">
              <a:spcBef>
                <a:spcPct val="50000"/>
              </a:spcBef>
              <a:buFontTx/>
              <a:buAutoNum type="alphaUcPeriod"/>
            </a:pPr>
            <a:r>
              <a:rPr lang="en-US" sz="1000" b="1"/>
              <a:t>Antonio likes to participate in sports, but Helga does not.</a:t>
            </a:r>
          </a:p>
          <a:p>
            <a:pPr marL="342900" indent="-342900">
              <a:spcBef>
                <a:spcPct val="50000"/>
              </a:spcBef>
              <a:buFontTx/>
              <a:buAutoNum type="alphaUcPeriod"/>
            </a:pPr>
            <a:r>
              <a:rPr lang="en-US" sz="1000" b="1"/>
              <a:t>Helga is from Germany and Antonio is from Italy.</a:t>
            </a:r>
          </a:p>
          <a:p>
            <a:pPr marL="342900" indent="-342900">
              <a:spcBef>
                <a:spcPct val="50000"/>
              </a:spcBef>
              <a:buFontTx/>
              <a:buAutoNum type="alphaUcPeriod"/>
            </a:pPr>
            <a:r>
              <a:rPr lang="en-US" sz="1000" b="1"/>
              <a:t>Helga enjoys spending time with friends, but Antonio does not.</a:t>
            </a:r>
          </a:p>
        </p:txBody>
      </p:sp>
      <p:sp>
        <p:nvSpPr>
          <p:cNvPr id="6164" name="Text Box 23"/>
          <p:cNvSpPr txBox="1">
            <a:spLocks noChangeArrowheads="1"/>
          </p:cNvSpPr>
          <p:nvPr/>
        </p:nvSpPr>
        <p:spPr bwMode="auto">
          <a:xfrm>
            <a:off x="0" y="2286000"/>
            <a:ext cx="3429000" cy="708025"/>
          </a:xfrm>
          <a:prstGeom prst="rect">
            <a:avLst/>
          </a:prstGeom>
          <a:noFill/>
          <a:ln w="9525">
            <a:noFill/>
            <a:miter lim="800000"/>
            <a:headEnd/>
            <a:tailEnd/>
          </a:ln>
        </p:spPr>
        <p:txBody>
          <a:bodyPr>
            <a:spAutoFit/>
          </a:bodyPr>
          <a:lstStyle/>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t>
            </a:r>
          </a:p>
        </p:txBody>
      </p:sp>
      <p:sp>
        <p:nvSpPr>
          <p:cNvPr id="11" name="TextBox 10"/>
          <p:cNvSpPr txBox="1"/>
          <p:nvPr/>
        </p:nvSpPr>
        <p:spPr>
          <a:xfrm>
            <a:off x="0" y="2286000"/>
            <a:ext cx="3352800" cy="4124325"/>
          </a:xfrm>
          <a:prstGeom prst="rect">
            <a:avLst/>
          </a:prstGeom>
          <a:noFill/>
        </p:spPr>
        <p:txBody>
          <a:bodyPr>
            <a:spAutoFit/>
          </a:bodyPr>
          <a:lstStyle/>
          <a:p>
            <a:pPr algn="ctr">
              <a:defRPr/>
            </a:pPr>
            <a:r>
              <a:rPr lang="en-US" sz="1200" b="1" dirty="0"/>
              <a:t>Cause and Effect</a:t>
            </a:r>
          </a:p>
          <a:p>
            <a:pPr>
              <a:defRPr/>
            </a:pPr>
            <a:endParaRPr lang="en-US" sz="1000" b="1" dirty="0"/>
          </a:p>
          <a:p>
            <a:pPr>
              <a:defRPr/>
            </a:pPr>
            <a:r>
              <a:rPr lang="en-US" sz="1000" b="1" dirty="0"/>
              <a:t>What is a mountain?  A mountain is an area of land that rises to a great height.  Mountains are all around us.  They are on every continent.  They are even under the oceans.  Mountains created by volcanoes can appear quickly.  Melted rock erupts from cracks in the earth’s crust.  The melted rock, or lava, forms layers of rock as it cools.  All of these layers make a mountain.  Mount St. Helens is a mountain that was created by a volcano.</a:t>
            </a:r>
          </a:p>
          <a:p>
            <a:pPr>
              <a:defRPr/>
            </a:pPr>
            <a:endParaRPr lang="en-US" sz="1000" b="1" dirty="0"/>
          </a:p>
          <a:p>
            <a:pPr>
              <a:defRPr/>
            </a:pPr>
            <a:endParaRPr lang="en-US" sz="1000" b="1" dirty="0"/>
          </a:p>
          <a:p>
            <a:pPr>
              <a:defRPr/>
            </a:pPr>
            <a:endParaRPr lang="en-US" sz="1000" b="1" dirty="0"/>
          </a:p>
          <a:p>
            <a:pPr>
              <a:defRPr/>
            </a:pPr>
            <a:endParaRPr lang="en-US" sz="1000" b="1" dirty="0"/>
          </a:p>
          <a:p>
            <a:pPr>
              <a:defRPr/>
            </a:pPr>
            <a:endParaRPr lang="en-US" sz="1000" b="1" dirty="0"/>
          </a:p>
          <a:p>
            <a:pPr>
              <a:defRPr/>
            </a:pPr>
            <a:r>
              <a:rPr lang="en-US" sz="1000" b="1" dirty="0"/>
              <a:t>According to the passage, what causes a volcano to be formed?</a:t>
            </a:r>
          </a:p>
          <a:p>
            <a:pPr>
              <a:defRPr/>
            </a:pPr>
            <a:endParaRPr lang="en-US" sz="1000" b="1" dirty="0"/>
          </a:p>
          <a:p>
            <a:pPr marL="228600" indent="-228600">
              <a:buFontTx/>
              <a:buAutoNum type="alphaUcPeriod"/>
              <a:defRPr/>
            </a:pPr>
            <a:r>
              <a:rPr lang="en-US" sz="1000" b="1" dirty="0"/>
              <a:t>Lava mixes with the ocean’s water.</a:t>
            </a:r>
          </a:p>
          <a:p>
            <a:pPr marL="228600" indent="-228600">
              <a:buFontTx/>
              <a:buAutoNum type="alphaUcPeriod"/>
              <a:defRPr/>
            </a:pPr>
            <a:endParaRPr lang="en-US" sz="1000" b="1" dirty="0"/>
          </a:p>
          <a:p>
            <a:pPr marL="228600" indent="-228600">
              <a:buFontTx/>
              <a:buAutoNum type="alphaUcPeriod"/>
              <a:defRPr/>
            </a:pPr>
            <a:r>
              <a:rPr lang="en-US" sz="1000" b="1" dirty="0"/>
              <a:t>A plate on the earth’s crust appears</a:t>
            </a:r>
          </a:p>
          <a:p>
            <a:pPr marL="228600" indent="-228600">
              <a:buFontTx/>
              <a:buAutoNum type="alphaUcPeriod"/>
              <a:defRPr/>
            </a:pPr>
            <a:endParaRPr lang="en-US" sz="1000" b="1" dirty="0"/>
          </a:p>
          <a:p>
            <a:pPr marL="228600" indent="-228600">
              <a:buFontTx/>
              <a:buAutoNum type="alphaUcPeriod"/>
              <a:defRPr/>
            </a:pPr>
            <a:r>
              <a:rPr lang="en-US" sz="1000" b="1" dirty="0"/>
              <a:t>A dome mountain is made.</a:t>
            </a:r>
          </a:p>
          <a:p>
            <a:pPr marL="228600" indent="-228600">
              <a:buFontTx/>
              <a:buAutoNum type="alphaUcPeriod"/>
              <a:defRPr/>
            </a:pPr>
            <a:endParaRPr lang="en-US" sz="1000" b="1" dirty="0"/>
          </a:p>
          <a:p>
            <a:pPr marL="228600" indent="-228600">
              <a:buFontTx/>
              <a:buAutoNum type="alphaUcPeriod"/>
              <a:defRPr/>
            </a:pPr>
            <a:r>
              <a:rPr lang="en-US" sz="1000" b="1" dirty="0"/>
              <a:t>Lava erupts from cracks in the earth’s crust.</a:t>
            </a:r>
          </a:p>
        </p:txBody>
      </p:sp>
      <p:sp>
        <p:nvSpPr>
          <p:cNvPr id="6166" name="TextBox 11"/>
          <p:cNvSpPr txBox="1">
            <a:spLocks noChangeArrowheads="1"/>
          </p:cNvSpPr>
          <p:nvPr/>
        </p:nvSpPr>
        <p:spPr bwMode="auto">
          <a:xfrm>
            <a:off x="0" y="6934200"/>
            <a:ext cx="3429000" cy="1816100"/>
          </a:xfrm>
          <a:prstGeom prst="rect">
            <a:avLst/>
          </a:prstGeom>
          <a:noFill/>
          <a:ln w="9525">
            <a:noFill/>
            <a:miter lim="800000"/>
            <a:headEnd/>
            <a:tailEnd/>
          </a:ln>
        </p:spPr>
        <p:txBody>
          <a:bodyPr>
            <a:spAutoFit/>
          </a:bodyPr>
          <a:lstStyle/>
          <a:p>
            <a:pPr algn="ctr"/>
            <a:r>
              <a:rPr lang="en-US" sz="1200" b="1"/>
              <a:t>Cause and Effect</a:t>
            </a:r>
          </a:p>
          <a:p>
            <a:r>
              <a:rPr lang="en-US" sz="1000" b="1"/>
              <a:t>There is a stretch of sandy beach in Mexico  where many  sea turtles came to lay their eggs each year.  The local people watched this amazing sight.  Many of these people were poor and hungry, and so they started to hunt the turtles.  They caught the turtles for meat, and they dug up the eggs to eat.  Because hunters took too many turtles, the turtles began to disappear.  Today, people are not allowed to hunt turtles.  It is against the law to disturb their nests.  Perhaps people’s efforts to protect them will help.</a:t>
            </a:r>
          </a:p>
        </p:txBody>
      </p:sp>
      <p:sp>
        <p:nvSpPr>
          <p:cNvPr id="13" name="TextBox 12"/>
          <p:cNvSpPr txBox="1"/>
          <p:nvPr/>
        </p:nvSpPr>
        <p:spPr>
          <a:xfrm>
            <a:off x="3505200" y="0"/>
            <a:ext cx="3352800" cy="2246313"/>
          </a:xfrm>
          <a:prstGeom prst="rect">
            <a:avLst/>
          </a:prstGeom>
          <a:noFill/>
        </p:spPr>
        <p:txBody>
          <a:bodyPr>
            <a:spAutoFit/>
          </a:bodyPr>
          <a:lstStyle/>
          <a:p>
            <a:pPr>
              <a:defRPr/>
            </a:pPr>
            <a:endParaRPr lang="en-US" sz="1000" b="1" dirty="0"/>
          </a:p>
          <a:p>
            <a:pPr>
              <a:defRPr/>
            </a:pPr>
            <a:endParaRPr lang="en-US" sz="1000" b="1" dirty="0"/>
          </a:p>
          <a:p>
            <a:pPr>
              <a:defRPr/>
            </a:pPr>
            <a:r>
              <a:rPr lang="en-US" sz="1000" b="1" dirty="0"/>
              <a:t>According to the passage, what caused  the sea turtles to begin to disappear?</a:t>
            </a:r>
          </a:p>
          <a:p>
            <a:pPr>
              <a:defRPr/>
            </a:pPr>
            <a:endParaRPr lang="en-US" sz="1000" b="1" dirty="0"/>
          </a:p>
          <a:p>
            <a:pPr marL="228600" indent="-228600">
              <a:buFontTx/>
              <a:buAutoNum type="alphaUcPeriod"/>
              <a:defRPr/>
            </a:pPr>
            <a:r>
              <a:rPr lang="en-US" sz="1000" b="1" dirty="0"/>
              <a:t>The local people thought the sea turtles were an amazing sight.</a:t>
            </a:r>
          </a:p>
          <a:p>
            <a:pPr marL="228600" indent="-228600">
              <a:buFontTx/>
              <a:buAutoNum type="alphaUcPeriod"/>
              <a:defRPr/>
            </a:pPr>
            <a:r>
              <a:rPr lang="en-US" sz="1000" b="1" dirty="0"/>
              <a:t>The sea turtles laid their eggs on  a sandy beach in Mexico.</a:t>
            </a:r>
          </a:p>
          <a:p>
            <a:pPr marL="228600" indent="-228600">
              <a:buFontTx/>
              <a:buAutoNum type="alphaUcPeriod"/>
              <a:defRPr/>
            </a:pPr>
            <a:r>
              <a:rPr lang="en-US" sz="1000" b="1" dirty="0"/>
              <a:t>The local people began to hunt sea turtles and dig up their eggs for food.</a:t>
            </a:r>
          </a:p>
          <a:p>
            <a:pPr marL="228600" indent="-228600">
              <a:buFontTx/>
              <a:buAutoNum type="alphaUcPeriod"/>
              <a:defRPr/>
            </a:pPr>
            <a:r>
              <a:rPr lang="en-US" sz="1000" b="1" dirty="0"/>
              <a:t>The local people were poor and unable to grow crops.</a:t>
            </a:r>
          </a:p>
          <a:p>
            <a:pPr marL="228600" indent="-228600">
              <a:buFontTx/>
              <a:buAutoNum type="alphaUcPeriod"/>
              <a:defRPr/>
            </a:pPr>
            <a:endParaRPr lang="en-US" sz="1000" b="1" dirty="0"/>
          </a:p>
        </p:txBody>
      </p:sp>
      <p:sp>
        <p:nvSpPr>
          <p:cNvPr id="6168" name="TextBox 13"/>
          <p:cNvSpPr txBox="1">
            <a:spLocks noChangeArrowheads="1"/>
          </p:cNvSpPr>
          <p:nvPr/>
        </p:nvSpPr>
        <p:spPr bwMode="auto">
          <a:xfrm>
            <a:off x="3505200" y="2362200"/>
            <a:ext cx="2057400" cy="369888"/>
          </a:xfrm>
          <a:prstGeom prst="rect">
            <a:avLst/>
          </a:prstGeom>
          <a:noFill/>
          <a:ln w="9525">
            <a:noFill/>
            <a:miter lim="800000"/>
            <a:headEnd/>
            <a:tailEnd/>
          </a:ln>
        </p:spPr>
        <p:txBody>
          <a:bodyPr>
            <a:spAutoFit/>
          </a:bodyPr>
          <a:lstStyle/>
          <a:p>
            <a:endParaRPr lang="en-US"/>
          </a:p>
        </p:txBody>
      </p:sp>
      <p:sp>
        <p:nvSpPr>
          <p:cNvPr id="6169" name="TextBox 14"/>
          <p:cNvSpPr txBox="1">
            <a:spLocks noChangeArrowheads="1"/>
          </p:cNvSpPr>
          <p:nvPr/>
        </p:nvSpPr>
        <p:spPr bwMode="auto">
          <a:xfrm>
            <a:off x="3581400" y="2286000"/>
            <a:ext cx="3276600" cy="1816100"/>
          </a:xfrm>
          <a:prstGeom prst="rect">
            <a:avLst/>
          </a:prstGeom>
          <a:noFill/>
          <a:ln w="9525">
            <a:noFill/>
            <a:miter lim="800000"/>
            <a:headEnd/>
            <a:tailEnd/>
          </a:ln>
        </p:spPr>
        <p:txBody>
          <a:bodyPr>
            <a:spAutoFit/>
          </a:bodyPr>
          <a:lstStyle/>
          <a:p>
            <a:pPr algn="ctr"/>
            <a:r>
              <a:rPr lang="en-US" sz="1200" b="1"/>
              <a:t>Cause and Effect</a:t>
            </a:r>
          </a:p>
          <a:p>
            <a:endParaRPr lang="en-US" sz="1000" b="1"/>
          </a:p>
          <a:p>
            <a:r>
              <a:rPr lang="en-US" sz="1000" b="1"/>
              <a:t>Samantha and John wanted to walk to the store to buy some candy, however, both of them knew it was too far away, and that their parents would never agree to the trip.  So, Samantha and John decided to tell their parents they were going to the park , but instead went to the store.  It got dark, so Samantha’s and John’s parents went to the park to look for them.  Upon arriving and finding neither child, the parents became very worried.</a:t>
            </a:r>
          </a:p>
        </p:txBody>
      </p:sp>
      <p:sp>
        <p:nvSpPr>
          <p:cNvPr id="12" name="TextBox 11"/>
          <p:cNvSpPr txBox="1"/>
          <p:nvPr/>
        </p:nvSpPr>
        <p:spPr>
          <a:xfrm>
            <a:off x="3581400" y="4572000"/>
            <a:ext cx="3124200" cy="1938338"/>
          </a:xfrm>
          <a:prstGeom prst="rect">
            <a:avLst/>
          </a:prstGeom>
          <a:noFill/>
        </p:spPr>
        <p:txBody>
          <a:bodyPr>
            <a:spAutoFit/>
          </a:bodyPr>
          <a:lstStyle/>
          <a:p>
            <a:pPr>
              <a:defRPr/>
            </a:pPr>
            <a:endParaRPr lang="en-US" sz="1000" b="1" dirty="0"/>
          </a:p>
          <a:p>
            <a:pPr>
              <a:defRPr/>
            </a:pPr>
            <a:r>
              <a:rPr lang="en-US" sz="1000" b="1" dirty="0"/>
              <a:t>According to the passage, why did Samantha and John lie to their parents?</a:t>
            </a:r>
          </a:p>
          <a:p>
            <a:pPr>
              <a:defRPr/>
            </a:pPr>
            <a:endParaRPr lang="en-US" sz="1000" b="1" dirty="0"/>
          </a:p>
          <a:p>
            <a:pPr marL="228600" indent="-228600">
              <a:buFontTx/>
              <a:buAutoNum type="alphaUcPeriod"/>
              <a:defRPr/>
            </a:pPr>
            <a:r>
              <a:rPr lang="en-US" sz="1000" b="1" dirty="0"/>
              <a:t>Samantha and John were afraid their parents would be worried.</a:t>
            </a:r>
          </a:p>
          <a:p>
            <a:pPr marL="228600" indent="-228600">
              <a:buFontTx/>
              <a:buAutoNum type="alphaUcPeriod"/>
              <a:defRPr/>
            </a:pPr>
            <a:r>
              <a:rPr lang="en-US" sz="1000" b="1" dirty="0"/>
              <a:t>They wanted to go to the store and knew their parents would never allow it.</a:t>
            </a:r>
          </a:p>
          <a:p>
            <a:pPr marL="228600" indent="-228600">
              <a:buFontTx/>
              <a:buAutoNum type="alphaUcPeriod"/>
              <a:defRPr/>
            </a:pPr>
            <a:r>
              <a:rPr lang="en-US" sz="1000" b="1" dirty="0"/>
              <a:t>Samantha and John were two children that always made bad choices.</a:t>
            </a:r>
          </a:p>
          <a:p>
            <a:pPr marL="228600" indent="-228600">
              <a:buFontTx/>
              <a:buAutoNum type="alphaUcPeriod"/>
              <a:defRPr/>
            </a:pPr>
            <a:r>
              <a:rPr lang="en-US" sz="1000" b="1" dirty="0"/>
              <a:t>Samantha and John had lied to their parents before, and it had worked. </a:t>
            </a:r>
          </a:p>
        </p:txBody>
      </p:sp>
      <p:sp>
        <p:nvSpPr>
          <p:cNvPr id="6171" name="TextBox 13"/>
          <p:cNvSpPr txBox="1">
            <a:spLocks noChangeArrowheads="1"/>
          </p:cNvSpPr>
          <p:nvPr/>
        </p:nvSpPr>
        <p:spPr bwMode="auto">
          <a:xfrm>
            <a:off x="3581400" y="6934200"/>
            <a:ext cx="3048000" cy="1970088"/>
          </a:xfrm>
          <a:prstGeom prst="rect">
            <a:avLst/>
          </a:prstGeom>
          <a:noFill/>
          <a:ln w="9525">
            <a:noFill/>
            <a:miter lim="800000"/>
            <a:headEnd/>
            <a:tailEnd/>
          </a:ln>
        </p:spPr>
        <p:txBody>
          <a:bodyPr>
            <a:spAutoFit/>
          </a:bodyPr>
          <a:lstStyle/>
          <a:p>
            <a:pPr algn="ctr"/>
            <a:r>
              <a:rPr lang="en-US" sz="1200" b="1"/>
              <a:t>Cause and Effect</a:t>
            </a:r>
          </a:p>
          <a:p>
            <a:r>
              <a:rPr lang="en-US" sz="1000" b="1"/>
              <a:t>Molly had a wonderful dog, Snickers,  that was kind and loving.  However, most people were scared by the dog’s appearance.  Snickers was a Great Dane.  It had a thick coat of short hair that was black , tan, and white.  Snickers was very large and strong, and for this reason she was used by Molly’s family as a guard dog.  Snickers never had to prove whether or not she was a good guard dog because everyone was too afraid of her appearance to even think about approaching the house.</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7187" name="Text Box 22"/>
          <p:cNvSpPr txBox="1">
            <a:spLocks noChangeArrowheads="1"/>
          </p:cNvSpPr>
          <p:nvPr/>
        </p:nvSpPr>
        <p:spPr bwMode="auto">
          <a:xfrm>
            <a:off x="0" y="0"/>
            <a:ext cx="3429000" cy="2046288"/>
          </a:xfrm>
          <a:prstGeom prst="rect">
            <a:avLst/>
          </a:prstGeom>
          <a:noFill/>
          <a:ln w="9525">
            <a:noFill/>
            <a:miter lim="800000"/>
            <a:headEnd/>
            <a:tailEnd/>
          </a:ln>
        </p:spPr>
        <p:txBody>
          <a:bodyPr>
            <a:spAutoFit/>
          </a:bodyPr>
          <a:lstStyle/>
          <a:p>
            <a:pPr marL="342900" indent="-342900">
              <a:spcBef>
                <a:spcPct val="50000"/>
              </a:spcBef>
            </a:pPr>
            <a:endParaRPr lang="en-US" sz="1200"/>
          </a:p>
          <a:p>
            <a:pPr marL="342900" indent="-342900">
              <a:spcBef>
                <a:spcPct val="50000"/>
              </a:spcBef>
            </a:pPr>
            <a:r>
              <a:rPr lang="en-US" sz="1000"/>
              <a:t>	</a:t>
            </a:r>
            <a:r>
              <a:rPr lang="en-US" sz="1000" b="1"/>
              <a:t>According to the passage people were afraid of Snickers because</a:t>
            </a:r>
          </a:p>
          <a:p>
            <a:pPr marL="342900" indent="-342900">
              <a:spcBef>
                <a:spcPct val="50000"/>
              </a:spcBef>
              <a:buFontTx/>
              <a:buAutoNum type="alphaUcPeriod"/>
            </a:pPr>
            <a:r>
              <a:rPr lang="en-US" sz="1000" b="1"/>
              <a:t>Snickers was a good guard dog that protected Molly .</a:t>
            </a:r>
          </a:p>
          <a:p>
            <a:pPr marL="342900" indent="-342900">
              <a:spcBef>
                <a:spcPct val="50000"/>
              </a:spcBef>
              <a:buFontTx/>
              <a:buAutoNum type="alphaUcPeriod"/>
            </a:pPr>
            <a:r>
              <a:rPr lang="en-US" sz="1000" b="1"/>
              <a:t>Snickers was kind and gentle and  jumped up on people to show her affection.</a:t>
            </a:r>
          </a:p>
          <a:p>
            <a:pPr marL="342900" indent="-342900">
              <a:spcBef>
                <a:spcPct val="50000"/>
              </a:spcBef>
              <a:buFontTx/>
              <a:buAutoNum type="alphaUcPeriod"/>
            </a:pPr>
            <a:r>
              <a:rPr lang="en-US" sz="1000" b="1"/>
              <a:t>Snickers had bitten people in the past who had approached Molly without asking.</a:t>
            </a:r>
          </a:p>
          <a:p>
            <a:pPr marL="342900" indent="-342900">
              <a:spcBef>
                <a:spcPct val="50000"/>
              </a:spcBef>
              <a:buFontTx/>
              <a:buAutoNum type="alphaUcPeriod"/>
            </a:pPr>
            <a:r>
              <a:rPr lang="en-US" sz="1000" b="1"/>
              <a:t>Snickers was a strong, large Great Dane.</a:t>
            </a:r>
          </a:p>
        </p:txBody>
      </p:sp>
      <p:sp>
        <p:nvSpPr>
          <p:cNvPr id="7188" name="Text Box 23"/>
          <p:cNvSpPr txBox="1">
            <a:spLocks noChangeArrowheads="1"/>
          </p:cNvSpPr>
          <p:nvPr/>
        </p:nvSpPr>
        <p:spPr bwMode="auto">
          <a:xfrm>
            <a:off x="0" y="2286000"/>
            <a:ext cx="3429000" cy="708025"/>
          </a:xfrm>
          <a:prstGeom prst="rect">
            <a:avLst/>
          </a:prstGeom>
          <a:noFill/>
          <a:ln w="9525">
            <a:noFill/>
            <a:miter lim="800000"/>
            <a:headEnd/>
            <a:tailEnd/>
          </a:ln>
        </p:spPr>
        <p:txBody>
          <a:bodyPr>
            <a:spAutoFit/>
          </a:bodyPr>
          <a:lstStyle/>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t>
            </a:r>
          </a:p>
        </p:txBody>
      </p:sp>
      <p:sp>
        <p:nvSpPr>
          <p:cNvPr id="7189" name="TextBox 10"/>
          <p:cNvSpPr txBox="1">
            <a:spLocks noChangeArrowheads="1"/>
          </p:cNvSpPr>
          <p:nvPr/>
        </p:nvSpPr>
        <p:spPr bwMode="auto">
          <a:xfrm>
            <a:off x="0" y="2286000"/>
            <a:ext cx="3352800" cy="2278063"/>
          </a:xfrm>
          <a:prstGeom prst="rect">
            <a:avLst/>
          </a:prstGeom>
          <a:noFill/>
          <a:ln w="9525">
            <a:noFill/>
            <a:miter lim="800000"/>
            <a:headEnd/>
            <a:tailEnd/>
          </a:ln>
        </p:spPr>
        <p:txBody>
          <a:bodyPr>
            <a:spAutoFit/>
          </a:bodyPr>
          <a:lstStyle/>
          <a:p>
            <a:pPr algn="ctr"/>
            <a:r>
              <a:rPr lang="en-US" sz="1200" b="1"/>
              <a:t>Retell/Paraphrase</a:t>
            </a:r>
          </a:p>
          <a:p>
            <a:r>
              <a:rPr lang="en-US" sz="1000" b="1"/>
              <a:t>Elizabeth Cochrane was 18 years old when she went to work as a writer for the </a:t>
            </a:r>
            <a:r>
              <a:rPr lang="en-US" sz="1000" b="1" i="1"/>
              <a:t>Pittsburgh Dispatch</a:t>
            </a:r>
            <a:r>
              <a:rPr lang="en-US" sz="1000" b="1"/>
              <a:t>.  She used the pen name Nellie Bly.  She wrote about social problems in the city.  Later, Elizabeth went to work for the </a:t>
            </a:r>
            <a:r>
              <a:rPr lang="en-US" sz="1000" b="1" i="1"/>
              <a:t>New York World </a:t>
            </a:r>
            <a:r>
              <a:rPr lang="en-US" sz="1000" b="1"/>
              <a:t>newspaper .  She pretended to be mentally ill and was sent to Blackwell’s Island asylum as a patient.  She found that the patients were mistreated and many people did not belong there.  She wrote about her experiences.  People were shocked when they learned about the conditions there.  Elizabeth’s (Nellie Bly’s) article brought  about many needed changes in the mental health field.</a:t>
            </a:r>
          </a:p>
        </p:txBody>
      </p:sp>
      <p:sp>
        <p:nvSpPr>
          <p:cNvPr id="7190" name="TextBox 11"/>
          <p:cNvSpPr txBox="1">
            <a:spLocks noChangeArrowheads="1"/>
          </p:cNvSpPr>
          <p:nvPr/>
        </p:nvSpPr>
        <p:spPr bwMode="auto">
          <a:xfrm>
            <a:off x="0" y="6934200"/>
            <a:ext cx="3429000" cy="1662113"/>
          </a:xfrm>
          <a:prstGeom prst="rect">
            <a:avLst/>
          </a:prstGeom>
          <a:noFill/>
          <a:ln w="9525">
            <a:noFill/>
            <a:miter lim="800000"/>
            <a:headEnd/>
            <a:tailEnd/>
          </a:ln>
        </p:spPr>
        <p:txBody>
          <a:bodyPr>
            <a:spAutoFit/>
          </a:bodyPr>
          <a:lstStyle/>
          <a:p>
            <a:pPr algn="ctr"/>
            <a:r>
              <a:rPr lang="en-US" sz="1200" b="1"/>
              <a:t>Retell/Paraphrase</a:t>
            </a:r>
          </a:p>
          <a:p>
            <a:r>
              <a:rPr lang="en-US" sz="1000" b="1"/>
              <a:t>On Saturday night Washington High trounced football league leader Barkley 41 to 7.  Washington scored the first 27 points of the game and added two more touchdowns in the last quarter.  The Scorpions’ Alan Baker caught five passes and ran 141 yards to keep Washington in the lead.  Barkley High, undefeated until they were routed by Washington, scored their only touchdown in the third quarter.  Sam Martin ran 23 yards for Barley’s lone touchdown.</a:t>
            </a:r>
          </a:p>
        </p:txBody>
      </p:sp>
      <p:sp>
        <p:nvSpPr>
          <p:cNvPr id="13" name="TextBox 12"/>
          <p:cNvSpPr txBox="1"/>
          <p:nvPr/>
        </p:nvSpPr>
        <p:spPr>
          <a:xfrm>
            <a:off x="3505200" y="0"/>
            <a:ext cx="3352800" cy="2200275"/>
          </a:xfrm>
          <a:prstGeom prst="rect">
            <a:avLst/>
          </a:prstGeom>
          <a:noFill/>
        </p:spPr>
        <p:txBody>
          <a:bodyPr>
            <a:spAutoFit/>
          </a:bodyPr>
          <a:lstStyle/>
          <a:p>
            <a:pPr>
              <a:defRPr/>
            </a:pPr>
            <a:endParaRPr lang="en-US" sz="1000" b="1" dirty="0"/>
          </a:p>
          <a:p>
            <a:pPr>
              <a:defRPr/>
            </a:pPr>
            <a:r>
              <a:rPr lang="en-US" sz="1000" b="1" dirty="0"/>
              <a:t>Which BEST retells the story/passage?</a:t>
            </a:r>
          </a:p>
          <a:p>
            <a:pPr marL="228600" indent="-228600">
              <a:buFontTx/>
              <a:buAutoNum type="alphaUcPeriod"/>
              <a:defRPr/>
            </a:pPr>
            <a:r>
              <a:rPr lang="en-US" sz="900" b="1" dirty="0"/>
              <a:t>Barkley upsets Washington in the early part of the game on Friday night scoring 27 points and two additional touchdowns.  Sam Martin finished the night with another touchdown.</a:t>
            </a:r>
          </a:p>
          <a:p>
            <a:pPr marL="228600" indent="-228600">
              <a:buFontTx/>
              <a:buAutoNum type="alphaUcPeriod"/>
              <a:defRPr/>
            </a:pPr>
            <a:r>
              <a:rPr lang="en-US" sz="900" b="1" dirty="0"/>
              <a:t>The Scorpions’ Alan Baker caught five passes and ran 141 yards to keep Washington in the lead.  Undefeated Barkley scored their only touchdown in the 3</a:t>
            </a:r>
            <a:r>
              <a:rPr lang="en-US" sz="900" b="1" baseline="30000" dirty="0"/>
              <a:t>rd</a:t>
            </a:r>
            <a:r>
              <a:rPr lang="en-US" sz="900" b="1" dirty="0"/>
              <a:t> quarter.</a:t>
            </a:r>
          </a:p>
          <a:p>
            <a:pPr marL="228600" indent="-228600">
              <a:buFontTx/>
              <a:buAutoNum type="alphaUcPeriod"/>
              <a:defRPr/>
            </a:pPr>
            <a:r>
              <a:rPr lang="en-US" sz="900" b="1" dirty="0"/>
              <a:t>Washington upset undefeated Barkley High Friday night  41 to 7.  Washington scored early  taking the lead by 27 points, and adding two final touchdowns.  Sam Martin ran 23 yards scoring Barkley’s only points of the night.</a:t>
            </a:r>
          </a:p>
        </p:txBody>
      </p:sp>
      <p:sp>
        <p:nvSpPr>
          <p:cNvPr id="7192" name="TextBox 13"/>
          <p:cNvSpPr txBox="1">
            <a:spLocks noChangeArrowheads="1"/>
          </p:cNvSpPr>
          <p:nvPr/>
        </p:nvSpPr>
        <p:spPr bwMode="auto">
          <a:xfrm>
            <a:off x="3505200" y="2362200"/>
            <a:ext cx="2057400" cy="369888"/>
          </a:xfrm>
          <a:prstGeom prst="rect">
            <a:avLst/>
          </a:prstGeom>
          <a:noFill/>
          <a:ln w="9525">
            <a:noFill/>
            <a:miter lim="800000"/>
            <a:headEnd/>
            <a:tailEnd/>
          </a:ln>
        </p:spPr>
        <p:txBody>
          <a:bodyPr>
            <a:spAutoFit/>
          </a:bodyPr>
          <a:lstStyle/>
          <a:p>
            <a:endParaRPr lang="en-US"/>
          </a:p>
        </p:txBody>
      </p:sp>
      <p:sp>
        <p:nvSpPr>
          <p:cNvPr id="7193" name="TextBox 14"/>
          <p:cNvSpPr txBox="1">
            <a:spLocks noChangeArrowheads="1"/>
          </p:cNvSpPr>
          <p:nvPr/>
        </p:nvSpPr>
        <p:spPr bwMode="auto">
          <a:xfrm>
            <a:off x="3581400" y="2286000"/>
            <a:ext cx="3276600" cy="2278063"/>
          </a:xfrm>
          <a:prstGeom prst="rect">
            <a:avLst/>
          </a:prstGeom>
          <a:noFill/>
          <a:ln w="9525">
            <a:noFill/>
            <a:miter lim="800000"/>
            <a:headEnd/>
            <a:tailEnd/>
          </a:ln>
        </p:spPr>
        <p:txBody>
          <a:bodyPr>
            <a:spAutoFit/>
          </a:bodyPr>
          <a:lstStyle/>
          <a:p>
            <a:pPr algn="ctr"/>
            <a:r>
              <a:rPr lang="en-US" sz="1200" b="1"/>
              <a:t>Retell/Paraphrase</a:t>
            </a:r>
          </a:p>
          <a:p>
            <a:r>
              <a:rPr lang="en-US" sz="1000" b="1"/>
              <a:t>Matthew Henson was born in Maryland, and when his parents died went to live with his uncle in Washington, D.C.  At thirteen Henson became a ship’s cabin boy.  He traveled all over the world learning about languages and people.  Later, Henson worked on a fishing boat, and as a stock boy in a store back in Washington D.C.  This is where Henson met Robert E. Peary who offered him a job on his ship.  Henson went to Greenland with the Admiral, explored the ice cap, and was a valuable member of the expedition.  Henson later became the co-discoverer of the North Pole with Admiral Peary on April 6, 1909.</a:t>
            </a:r>
          </a:p>
        </p:txBody>
      </p:sp>
      <p:sp>
        <p:nvSpPr>
          <p:cNvPr id="12" name="TextBox 11"/>
          <p:cNvSpPr txBox="1"/>
          <p:nvPr/>
        </p:nvSpPr>
        <p:spPr>
          <a:xfrm>
            <a:off x="3581400" y="4572000"/>
            <a:ext cx="3124200" cy="2462213"/>
          </a:xfrm>
          <a:prstGeom prst="rect">
            <a:avLst/>
          </a:prstGeom>
          <a:noFill/>
        </p:spPr>
        <p:txBody>
          <a:bodyPr>
            <a:spAutoFit/>
          </a:bodyPr>
          <a:lstStyle/>
          <a:p>
            <a:pPr>
              <a:defRPr/>
            </a:pPr>
            <a:r>
              <a:rPr lang="en-US" sz="1000" b="1" dirty="0"/>
              <a:t>Which BEST retells the story/passage?</a:t>
            </a:r>
          </a:p>
          <a:p>
            <a:pPr marL="228600" indent="-228600">
              <a:buFontTx/>
              <a:buAutoNum type="alphaUcPeriod"/>
              <a:defRPr/>
            </a:pPr>
            <a:r>
              <a:rPr lang="en-US" sz="900" b="1" dirty="0"/>
              <a:t>In his early life, Matthew Henson lived with his uncle, and later traveled the world learning about ships, people, and languages. Later, aboard Admiral Peary’s ship, Henson went to Greenland, and co-discovered the North Pole with Admiral Perry.</a:t>
            </a:r>
          </a:p>
          <a:p>
            <a:pPr marL="228600" indent="-228600">
              <a:buFontTx/>
              <a:buAutoNum type="alphaUcPeriod"/>
              <a:defRPr/>
            </a:pPr>
            <a:r>
              <a:rPr lang="en-US" sz="900" b="1" dirty="0"/>
              <a:t>Matthew Henson was born in Maryland and lived in Washington, D.C.  At thirteen, Henson became a ship’s cabin boy and traveled all over the world.  Henson met Admiral Perry and sailed with him.</a:t>
            </a:r>
          </a:p>
          <a:p>
            <a:pPr marL="228600" indent="-228600">
              <a:buFontTx/>
              <a:buAutoNum type="alphaUcPeriod"/>
              <a:defRPr/>
            </a:pPr>
            <a:r>
              <a:rPr lang="en-US" sz="900" b="1" dirty="0"/>
              <a:t>Matthew Henson co-discovered the North Pole with Admiral Perry.  He also traveled with Admiral Perry to Greenland.  Matthew had a rough start in life losing both of his parents, and  living with his uncle in Washington, D.C.</a:t>
            </a:r>
          </a:p>
          <a:p>
            <a:pPr marL="228600" indent="-228600">
              <a:buFontTx/>
              <a:buAutoNum type="alphaUcPeriod"/>
              <a:defRPr/>
            </a:pPr>
            <a:endParaRPr lang="en-US" sz="900" b="1" dirty="0"/>
          </a:p>
        </p:txBody>
      </p:sp>
      <p:sp>
        <p:nvSpPr>
          <p:cNvPr id="7195" name="TextBox 13"/>
          <p:cNvSpPr txBox="1">
            <a:spLocks noChangeArrowheads="1"/>
          </p:cNvSpPr>
          <p:nvPr/>
        </p:nvSpPr>
        <p:spPr bwMode="auto">
          <a:xfrm>
            <a:off x="3581400" y="6934200"/>
            <a:ext cx="3048000" cy="1816100"/>
          </a:xfrm>
          <a:prstGeom prst="rect">
            <a:avLst/>
          </a:prstGeom>
          <a:noFill/>
          <a:ln w="9525">
            <a:noFill/>
            <a:miter lim="800000"/>
            <a:headEnd/>
            <a:tailEnd/>
          </a:ln>
        </p:spPr>
        <p:txBody>
          <a:bodyPr>
            <a:spAutoFit/>
          </a:bodyPr>
          <a:lstStyle/>
          <a:p>
            <a:pPr algn="ctr"/>
            <a:r>
              <a:rPr lang="en-US" sz="1200" b="1"/>
              <a:t>Retell/Paraphrase</a:t>
            </a:r>
          </a:p>
          <a:p>
            <a:r>
              <a:rPr lang="en-US" sz="1000" b="1"/>
              <a:t>Years ago in England, many people became sick.  Nobody knew why.  Then a doctor found out that all the sick people lived near each other.  He noticed that they all drank water from the same water from the same water well.  The doctor took the handle off the well pump.  People could no longer draw and drink the water from the well.  Suddenly, they stopped getting sick.  It was obvious that the water was the problem.</a:t>
            </a:r>
          </a:p>
        </p:txBody>
      </p:sp>
      <p:sp>
        <p:nvSpPr>
          <p:cNvPr id="15" name="TextBox 14"/>
          <p:cNvSpPr txBox="1"/>
          <p:nvPr/>
        </p:nvSpPr>
        <p:spPr>
          <a:xfrm>
            <a:off x="0" y="4648200"/>
            <a:ext cx="3352800" cy="2185988"/>
          </a:xfrm>
          <a:prstGeom prst="rect">
            <a:avLst/>
          </a:prstGeom>
          <a:noFill/>
        </p:spPr>
        <p:txBody>
          <a:bodyPr>
            <a:spAutoFit/>
          </a:bodyPr>
          <a:lstStyle/>
          <a:p>
            <a:pPr>
              <a:defRPr/>
            </a:pPr>
            <a:r>
              <a:rPr lang="en-US" sz="1000" b="1" dirty="0"/>
              <a:t>Which BEST retells the story/passage?</a:t>
            </a:r>
          </a:p>
          <a:p>
            <a:pPr marL="228600" indent="-228600">
              <a:buFontTx/>
              <a:buAutoNum type="alphaUcPeriod"/>
              <a:defRPr/>
            </a:pPr>
            <a:r>
              <a:rPr lang="en-US" sz="900" b="1" dirty="0"/>
              <a:t>Elizabeth became a patient in an asylum,  wrote about the terrible conditions, and printed it in the newspaper for all to see. Her bosses were pleased with her reporting and made changes.</a:t>
            </a:r>
          </a:p>
          <a:p>
            <a:pPr marL="228600" indent="-228600">
              <a:buFontTx/>
              <a:buAutoNum type="alphaUcPeriod"/>
              <a:defRPr/>
            </a:pPr>
            <a:r>
              <a:rPr lang="en-US" sz="900" b="1" dirty="0"/>
              <a:t>Elizabeth was a journalist from an early age, and wrote about  social problems in the newspaper where she worked.  After pretending to be mentally ill, she wrote about problems in the asylum where she was kept, and this later affected change in the system.</a:t>
            </a:r>
          </a:p>
          <a:p>
            <a:pPr marL="228600" indent="-228600">
              <a:buFontTx/>
              <a:buAutoNum type="alphaUcPeriod"/>
              <a:defRPr/>
            </a:pPr>
            <a:r>
              <a:rPr lang="en-US" sz="900" b="1" dirty="0"/>
              <a:t>Elizabeth was outraged by the conditions in the mental health field, so she pretended to be mentally ill so that she could affect change by writing about it in the newspaper.  Her goal was to change the social conditions of  America.</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211" name="Text Box 22"/>
          <p:cNvSpPr txBox="1">
            <a:spLocks noChangeArrowheads="1"/>
          </p:cNvSpPr>
          <p:nvPr/>
        </p:nvSpPr>
        <p:spPr bwMode="auto">
          <a:xfrm>
            <a:off x="0" y="0"/>
            <a:ext cx="3429000" cy="2115964"/>
          </a:xfrm>
          <a:prstGeom prst="rect">
            <a:avLst/>
          </a:prstGeom>
          <a:noFill/>
          <a:ln w="9525">
            <a:noFill/>
            <a:miter lim="800000"/>
            <a:headEnd/>
            <a:tailEnd/>
          </a:ln>
        </p:spPr>
        <p:txBody>
          <a:bodyPr>
            <a:spAutoFit/>
          </a:bodyPr>
          <a:lstStyle/>
          <a:p>
            <a:pPr marL="342900" indent="-342900">
              <a:spcBef>
                <a:spcPct val="50000"/>
              </a:spcBef>
            </a:pPr>
            <a:r>
              <a:rPr lang="en-US" sz="1000" b="1" dirty="0"/>
              <a:t>Which BEST retells the story/passage?</a:t>
            </a:r>
          </a:p>
          <a:p>
            <a:pPr marL="342900" indent="-342900">
              <a:spcBef>
                <a:spcPct val="50000"/>
              </a:spcBef>
              <a:buFontTx/>
              <a:buAutoNum type="alphaUcPeriod"/>
            </a:pPr>
            <a:r>
              <a:rPr lang="en-US" sz="900" b="1" dirty="0"/>
              <a:t>People were getting sick, and the doctor told them the water was making them sick.  They agreed to quit drinking the water from the bad well</a:t>
            </a:r>
            <a:r>
              <a:rPr lang="en-US" sz="900" b="1" dirty="0" smtClean="0"/>
              <a:t>. No one got sick again.</a:t>
            </a:r>
            <a:endParaRPr lang="en-US" sz="900" b="1" dirty="0"/>
          </a:p>
          <a:p>
            <a:pPr marL="342900" indent="-342900">
              <a:spcBef>
                <a:spcPct val="50000"/>
              </a:spcBef>
              <a:buFontTx/>
              <a:buAutoNum type="alphaUcPeriod"/>
            </a:pPr>
            <a:r>
              <a:rPr lang="en-US" sz="900" b="1" dirty="0"/>
              <a:t>People were getting sick. The doctor, noticing some common links, </a:t>
            </a:r>
            <a:r>
              <a:rPr lang="en-US" sz="900" b="1" dirty="0" smtClean="0"/>
              <a:t>persuaded the townsfolk not to </a:t>
            </a:r>
            <a:r>
              <a:rPr lang="en-US" sz="900" b="1" dirty="0"/>
              <a:t>drink water from the well.  The people no longer got sick, and the doctor proved the water was the problem</a:t>
            </a:r>
            <a:r>
              <a:rPr lang="en-US" sz="900" b="1" dirty="0" smtClean="0"/>
              <a:t>.</a:t>
            </a:r>
            <a:endParaRPr lang="en-US" sz="900" b="1" dirty="0"/>
          </a:p>
          <a:p>
            <a:pPr marL="342900" indent="-342900">
              <a:spcBef>
                <a:spcPct val="50000"/>
              </a:spcBef>
              <a:buFontTx/>
              <a:buAutoNum type="alphaUcPeriod"/>
            </a:pPr>
            <a:r>
              <a:rPr lang="en-US" sz="900" b="1" dirty="0" smtClean="0"/>
              <a:t>The well water caused the people to get sick because they were all getting their water from the same well.  Finally, a doctor recognized the problem and solved it. He removed the handle from the town pump.</a:t>
            </a:r>
            <a:endParaRPr lang="en-US" sz="900" dirty="0"/>
          </a:p>
        </p:txBody>
      </p:sp>
      <p:sp>
        <p:nvSpPr>
          <p:cNvPr id="8212" name="Text Box 23"/>
          <p:cNvSpPr txBox="1">
            <a:spLocks noChangeArrowheads="1"/>
          </p:cNvSpPr>
          <p:nvPr/>
        </p:nvSpPr>
        <p:spPr bwMode="auto">
          <a:xfrm>
            <a:off x="0" y="2286000"/>
            <a:ext cx="3429000" cy="708025"/>
          </a:xfrm>
          <a:prstGeom prst="rect">
            <a:avLst/>
          </a:prstGeom>
          <a:noFill/>
          <a:ln w="9525">
            <a:noFill/>
            <a:miter lim="800000"/>
            <a:headEnd/>
            <a:tailEnd/>
          </a:ln>
        </p:spPr>
        <p:txBody>
          <a:bodyPr>
            <a:spAutoFit/>
          </a:bodyPr>
          <a:lstStyle/>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t>
            </a:r>
          </a:p>
        </p:txBody>
      </p:sp>
      <p:sp>
        <p:nvSpPr>
          <p:cNvPr id="8213" name="TextBox 10"/>
          <p:cNvSpPr txBox="1">
            <a:spLocks noChangeArrowheads="1"/>
          </p:cNvSpPr>
          <p:nvPr/>
        </p:nvSpPr>
        <p:spPr bwMode="auto">
          <a:xfrm>
            <a:off x="0" y="2286000"/>
            <a:ext cx="3352800" cy="246063"/>
          </a:xfrm>
          <a:prstGeom prst="rect">
            <a:avLst/>
          </a:prstGeom>
          <a:noFill/>
          <a:ln w="9525">
            <a:noFill/>
            <a:miter lim="800000"/>
            <a:headEnd/>
            <a:tailEnd/>
          </a:ln>
        </p:spPr>
        <p:txBody>
          <a:bodyPr>
            <a:spAutoFit/>
          </a:bodyPr>
          <a:lstStyle/>
          <a:p>
            <a:pPr algn="ctr"/>
            <a:endParaRPr lang="en-US" sz="1000" b="1"/>
          </a:p>
        </p:txBody>
      </p:sp>
      <p:sp>
        <p:nvSpPr>
          <p:cNvPr id="8214" name="TextBox 11"/>
          <p:cNvSpPr txBox="1">
            <a:spLocks noChangeArrowheads="1"/>
          </p:cNvSpPr>
          <p:nvPr/>
        </p:nvSpPr>
        <p:spPr bwMode="auto">
          <a:xfrm>
            <a:off x="0" y="6934200"/>
            <a:ext cx="3429000" cy="2492990"/>
          </a:xfrm>
          <a:prstGeom prst="rect">
            <a:avLst/>
          </a:prstGeom>
          <a:noFill/>
          <a:ln w="9525">
            <a:noFill/>
            <a:miter lim="800000"/>
            <a:headEnd/>
            <a:tailEnd/>
          </a:ln>
        </p:spPr>
        <p:txBody>
          <a:bodyPr>
            <a:spAutoFit/>
          </a:bodyPr>
          <a:lstStyle/>
          <a:p>
            <a:pPr algn="ctr"/>
            <a:r>
              <a:rPr lang="en-US" sz="1200" b="1" dirty="0" smtClean="0"/>
              <a:t>Topic/Main Idea</a:t>
            </a:r>
          </a:p>
          <a:p>
            <a:pPr algn="ctr"/>
            <a:endParaRPr lang="en-US" sz="1200" b="1" dirty="0"/>
          </a:p>
          <a:p>
            <a:pPr algn="ctr"/>
            <a:r>
              <a:rPr lang="en-US" sz="1200" b="1" dirty="0" smtClean="0"/>
              <a:t>HOUSES</a:t>
            </a:r>
          </a:p>
          <a:p>
            <a:r>
              <a:rPr lang="en-US" sz="1200" b="1" dirty="0" smtClean="0"/>
              <a:t>People around the world build and live in a variety of different houses.  Grass houses, ice houses, and boat houses are just a few of the many styles you will see worldwide.  Long ago, the type of house built was based on what materials were around to build it.  Now, people choose the style of house based on their own likes and dislikes.</a:t>
            </a:r>
          </a:p>
          <a:p>
            <a:endParaRPr lang="en-US" sz="1200" b="1" dirty="0"/>
          </a:p>
          <a:p>
            <a:endParaRPr lang="en-US" sz="1200" b="1" dirty="0"/>
          </a:p>
        </p:txBody>
      </p:sp>
      <p:sp>
        <p:nvSpPr>
          <p:cNvPr id="13" name="TextBox 12"/>
          <p:cNvSpPr txBox="1"/>
          <p:nvPr/>
        </p:nvSpPr>
        <p:spPr>
          <a:xfrm>
            <a:off x="3505200" y="0"/>
            <a:ext cx="3352800" cy="384721"/>
          </a:xfrm>
          <a:prstGeom prst="rect">
            <a:avLst/>
          </a:prstGeom>
          <a:noFill/>
        </p:spPr>
        <p:txBody>
          <a:bodyPr>
            <a:spAutoFit/>
          </a:bodyPr>
          <a:lstStyle/>
          <a:p>
            <a:pPr>
              <a:defRPr/>
            </a:pPr>
            <a:endParaRPr lang="en-US" sz="1000" b="1" dirty="0"/>
          </a:p>
          <a:p>
            <a:pPr>
              <a:defRPr/>
            </a:pPr>
            <a:endParaRPr lang="en-US" sz="900" b="1" dirty="0"/>
          </a:p>
        </p:txBody>
      </p:sp>
      <p:sp>
        <p:nvSpPr>
          <p:cNvPr id="8216" name="TextBox 13"/>
          <p:cNvSpPr txBox="1">
            <a:spLocks noChangeArrowheads="1"/>
          </p:cNvSpPr>
          <p:nvPr/>
        </p:nvSpPr>
        <p:spPr bwMode="auto">
          <a:xfrm>
            <a:off x="3505200" y="2362200"/>
            <a:ext cx="2057400" cy="369888"/>
          </a:xfrm>
          <a:prstGeom prst="rect">
            <a:avLst/>
          </a:prstGeom>
          <a:noFill/>
          <a:ln w="9525">
            <a:noFill/>
            <a:miter lim="800000"/>
            <a:headEnd/>
            <a:tailEnd/>
          </a:ln>
        </p:spPr>
        <p:txBody>
          <a:bodyPr>
            <a:spAutoFit/>
          </a:bodyPr>
          <a:lstStyle/>
          <a:p>
            <a:endParaRPr lang="en-US"/>
          </a:p>
        </p:txBody>
      </p:sp>
      <p:sp>
        <p:nvSpPr>
          <p:cNvPr id="8217" name="TextBox 14"/>
          <p:cNvSpPr txBox="1">
            <a:spLocks noChangeArrowheads="1"/>
          </p:cNvSpPr>
          <p:nvPr/>
        </p:nvSpPr>
        <p:spPr bwMode="auto">
          <a:xfrm>
            <a:off x="3581400" y="2286000"/>
            <a:ext cx="3276600" cy="2169825"/>
          </a:xfrm>
          <a:prstGeom prst="rect">
            <a:avLst/>
          </a:prstGeom>
          <a:noFill/>
          <a:ln w="9525">
            <a:noFill/>
            <a:miter lim="800000"/>
            <a:headEnd/>
            <a:tailEnd/>
          </a:ln>
        </p:spPr>
        <p:txBody>
          <a:bodyPr>
            <a:spAutoFit/>
          </a:bodyPr>
          <a:lstStyle/>
          <a:p>
            <a:pPr algn="ctr"/>
            <a:r>
              <a:rPr lang="en-US" sz="1200" b="1" dirty="0" smtClean="0"/>
              <a:t>Topic/Main Idea</a:t>
            </a:r>
          </a:p>
          <a:p>
            <a:pPr algn="ctr"/>
            <a:endParaRPr lang="en-US" sz="1200" b="1" dirty="0"/>
          </a:p>
          <a:p>
            <a:pPr algn="ctr"/>
            <a:r>
              <a:rPr lang="en-US" sz="1200" b="1" dirty="0" smtClean="0"/>
              <a:t>TAILS</a:t>
            </a:r>
          </a:p>
          <a:p>
            <a:r>
              <a:rPr lang="en-US" sz="1100" b="1" dirty="0" smtClean="0"/>
              <a:t>Many animals have tails, but we seldom think about what animals do with them.  Cows shoo away flies that land on their backs and bite.  Fish use their tails to swim through the water.  The squirrel’s tail acts like a parachute when he jumps through the trees, and kangaroo’s use their tails to push off from and steady themselves while hopping.  Tails sound very useful.  I wonder why we don’t have one?</a:t>
            </a:r>
            <a:endParaRPr lang="en-US" sz="1100" b="1" dirty="0"/>
          </a:p>
        </p:txBody>
      </p:sp>
      <p:sp>
        <p:nvSpPr>
          <p:cNvPr id="12" name="TextBox 11"/>
          <p:cNvSpPr txBox="1"/>
          <p:nvPr/>
        </p:nvSpPr>
        <p:spPr>
          <a:xfrm>
            <a:off x="3429000" y="4572000"/>
            <a:ext cx="3429000" cy="1938992"/>
          </a:xfrm>
          <a:prstGeom prst="rect">
            <a:avLst/>
          </a:prstGeom>
          <a:noFill/>
        </p:spPr>
        <p:txBody>
          <a:bodyPr wrap="square">
            <a:spAutoFit/>
          </a:bodyPr>
          <a:lstStyle/>
          <a:p>
            <a:pPr marL="228600" indent="-228600">
              <a:defRPr/>
            </a:pPr>
            <a:r>
              <a:rPr lang="en-US" sz="1200" b="1" dirty="0" smtClean="0"/>
              <a:t>What is the MAIN idea of the section titled TAILS?</a:t>
            </a:r>
          </a:p>
          <a:p>
            <a:pPr marL="228600" indent="-228600">
              <a:defRPr/>
            </a:pPr>
            <a:endParaRPr lang="en-US" sz="1200" b="1" dirty="0"/>
          </a:p>
          <a:p>
            <a:pPr marL="228600" indent="-228600">
              <a:buAutoNum type="alphaUcPeriod"/>
              <a:defRPr/>
            </a:pPr>
            <a:r>
              <a:rPr lang="en-US" sz="1200" b="1" dirty="0" smtClean="0"/>
              <a:t>How animals use their tails</a:t>
            </a:r>
          </a:p>
          <a:p>
            <a:pPr marL="228600" indent="-228600">
              <a:buAutoNum type="alphaUcPeriod"/>
              <a:defRPr/>
            </a:pPr>
            <a:endParaRPr lang="en-US" sz="1200" b="1" dirty="0"/>
          </a:p>
          <a:p>
            <a:pPr marL="228600" indent="-228600">
              <a:buAutoNum type="alphaUcPeriod"/>
              <a:defRPr/>
            </a:pPr>
            <a:r>
              <a:rPr lang="en-US" sz="1200" b="1" dirty="0" smtClean="0"/>
              <a:t>Information about 4 animals</a:t>
            </a:r>
          </a:p>
          <a:p>
            <a:pPr marL="228600" indent="-228600">
              <a:buAutoNum type="alphaUcPeriod"/>
              <a:defRPr/>
            </a:pPr>
            <a:endParaRPr lang="en-US" sz="1200" b="1" dirty="0"/>
          </a:p>
          <a:p>
            <a:pPr marL="228600" indent="-228600">
              <a:buAutoNum type="alphaUcPeriod"/>
              <a:defRPr/>
            </a:pPr>
            <a:r>
              <a:rPr lang="en-US" sz="1200" b="1" dirty="0" smtClean="0"/>
              <a:t>Why humans don’t have tails</a:t>
            </a:r>
          </a:p>
          <a:p>
            <a:pPr marL="228600" indent="-228600">
              <a:buAutoNum type="alphaUcPeriod"/>
              <a:defRPr/>
            </a:pPr>
            <a:endParaRPr lang="en-US" sz="1200" b="1" dirty="0"/>
          </a:p>
          <a:p>
            <a:pPr marL="228600" indent="-228600">
              <a:buAutoNum type="alphaUcPeriod"/>
              <a:defRPr/>
            </a:pPr>
            <a:r>
              <a:rPr lang="en-US" sz="1200" b="1" dirty="0" smtClean="0"/>
              <a:t>Fish use their tails to swim</a:t>
            </a:r>
            <a:endParaRPr lang="en-US" sz="1200" b="1" dirty="0"/>
          </a:p>
        </p:txBody>
      </p:sp>
      <p:sp>
        <p:nvSpPr>
          <p:cNvPr id="8219" name="TextBox 13"/>
          <p:cNvSpPr txBox="1">
            <a:spLocks noChangeArrowheads="1"/>
          </p:cNvSpPr>
          <p:nvPr/>
        </p:nvSpPr>
        <p:spPr bwMode="auto">
          <a:xfrm>
            <a:off x="3581400" y="6934200"/>
            <a:ext cx="3048000" cy="461665"/>
          </a:xfrm>
          <a:prstGeom prst="rect">
            <a:avLst/>
          </a:prstGeom>
          <a:noFill/>
          <a:ln w="9525">
            <a:noFill/>
            <a:miter lim="800000"/>
            <a:headEnd/>
            <a:tailEnd/>
          </a:ln>
        </p:spPr>
        <p:txBody>
          <a:bodyPr>
            <a:spAutoFit/>
          </a:bodyPr>
          <a:lstStyle/>
          <a:p>
            <a:pPr algn="ctr"/>
            <a:r>
              <a:rPr lang="en-US" sz="1200" b="1" smtClean="0"/>
              <a:t>Topic/Main Idea</a:t>
            </a:r>
          </a:p>
          <a:p>
            <a:endParaRPr lang="en-US" sz="1200" b="1" dirty="0"/>
          </a:p>
        </p:txBody>
      </p:sp>
      <p:sp>
        <p:nvSpPr>
          <p:cNvPr id="15" name="TextBox 14"/>
          <p:cNvSpPr txBox="1"/>
          <p:nvPr/>
        </p:nvSpPr>
        <p:spPr>
          <a:xfrm>
            <a:off x="0" y="4648200"/>
            <a:ext cx="3352800" cy="1754326"/>
          </a:xfrm>
          <a:prstGeom prst="rect">
            <a:avLst/>
          </a:prstGeom>
          <a:noFill/>
        </p:spPr>
        <p:txBody>
          <a:bodyPr>
            <a:spAutoFit/>
          </a:bodyPr>
          <a:lstStyle/>
          <a:p>
            <a:pPr>
              <a:defRPr/>
            </a:pPr>
            <a:r>
              <a:rPr lang="en-US" sz="1200" b="1" dirty="0" smtClean="0"/>
              <a:t>What is the MAIN topic of the passage?</a:t>
            </a:r>
          </a:p>
          <a:p>
            <a:pPr>
              <a:defRPr/>
            </a:pPr>
            <a:endParaRPr lang="en-US" sz="1200" b="1" dirty="0"/>
          </a:p>
          <a:p>
            <a:pPr marL="228600" indent="-228600">
              <a:buAutoNum type="alphaUcPeriod"/>
              <a:defRPr/>
            </a:pPr>
            <a:r>
              <a:rPr lang="en-US" sz="1200" b="1" dirty="0" smtClean="0"/>
              <a:t>Houses that are to small</a:t>
            </a:r>
          </a:p>
          <a:p>
            <a:pPr marL="228600" indent="-228600">
              <a:buAutoNum type="alphaUcPeriod"/>
              <a:defRPr/>
            </a:pPr>
            <a:endParaRPr lang="en-US" sz="1200" b="1" dirty="0" smtClean="0"/>
          </a:p>
          <a:p>
            <a:pPr marL="228600" indent="-228600">
              <a:buAutoNum type="alphaUcPeriod"/>
              <a:defRPr/>
            </a:pPr>
            <a:r>
              <a:rPr lang="en-US" sz="1200" b="1" dirty="0" smtClean="0"/>
              <a:t>The dog that eats too much</a:t>
            </a:r>
          </a:p>
          <a:p>
            <a:pPr marL="228600" indent="-228600">
              <a:buAutoNum type="alphaUcPeriod"/>
              <a:defRPr/>
            </a:pPr>
            <a:endParaRPr lang="en-US" sz="1200" b="1" dirty="0" smtClean="0"/>
          </a:p>
          <a:p>
            <a:pPr marL="228600" indent="-228600">
              <a:buAutoNum type="alphaUcPeriod"/>
              <a:defRPr/>
            </a:pPr>
            <a:r>
              <a:rPr lang="en-US" sz="1200" b="1" dirty="0" smtClean="0"/>
              <a:t>Moose and his new home</a:t>
            </a:r>
          </a:p>
          <a:p>
            <a:pPr marL="228600" indent="-228600">
              <a:buAutoNum type="alphaUcPeriod"/>
              <a:defRPr/>
            </a:pPr>
            <a:endParaRPr lang="en-US" sz="1200" b="1" dirty="0" smtClean="0"/>
          </a:p>
          <a:p>
            <a:pPr marL="228600" indent="-228600">
              <a:buAutoNum type="alphaUcPeriod"/>
              <a:defRPr/>
            </a:pPr>
            <a:r>
              <a:rPr lang="en-US" sz="1200" b="1" dirty="0" smtClean="0"/>
              <a:t>Large dogs eat large amounts</a:t>
            </a:r>
            <a:endParaRPr lang="en-US" sz="1200" b="1" dirty="0"/>
          </a:p>
        </p:txBody>
      </p:sp>
      <p:sp>
        <p:nvSpPr>
          <p:cNvPr id="14" name="TextBox 13"/>
          <p:cNvSpPr txBox="1"/>
          <p:nvPr/>
        </p:nvSpPr>
        <p:spPr>
          <a:xfrm>
            <a:off x="0" y="2362200"/>
            <a:ext cx="3429000" cy="2123658"/>
          </a:xfrm>
          <a:prstGeom prst="rect">
            <a:avLst/>
          </a:prstGeom>
          <a:noFill/>
        </p:spPr>
        <p:txBody>
          <a:bodyPr wrap="square" rtlCol="0">
            <a:spAutoFit/>
          </a:bodyPr>
          <a:lstStyle/>
          <a:p>
            <a:pPr algn="ctr"/>
            <a:r>
              <a:rPr lang="en-US" sz="1200" b="1" dirty="0" smtClean="0"/>
              <a:t>Topic/ Main Idea</a:t>
            </a:r>
          </a:p>
          <a:p>
            <a:r>
              <a:rPr lang="en-US" sz="1200" b="1" dirty="0" smtClean="0"/>
              <a:t>We adopted a dog named Moose from the pound.  We had no idea when we took Moose home just how much he likes to eat!  Moose sometimes eats three lunches and four dinners every day.  Now, Moose is so large he can’t squeeze into his doghouse.  It is so funny to watch Moose try and squeeze his head through the door.  My dad says we will have to build a barn for Moose to live in.</a:t>
            </a:r>
          </a:p>
          <a:p>
            <a:endParaRPr lang="en-US" sz="1200" b="1" dirty="0"/>
          </a:p>
        </p:txBody>
      </p:sp>
      <p:sp>
        <p:nvSpPr>
          <p:cNvPr id="16" name="TextBox 15"/>
          <p:cNvSpPr txBox="1"/>
          <p:nvPr/>
        </p:nvSpPr>
        <p:spPr>
          <a:xfrm>
            <a:off x="3581400" y="0"/>
            <a:ext cx="3124200" cy="2123658"/>
          </a:xfrm>
          <a:prstGeom prst="rect">
            <a:avLst/>
          </a:prstGeom>
          <a:noFill/>
        </p:spPr>
        <p:txBody>
          <a:bodyPr wrap="square" rtlCol="0">
            <a:spAutoFit/>
          </a:bodyPr>
          <a:lstStyle/>
          <a:p>
            <a:r>
              <a:rPr lang="en-US" sz="1200" b="1" dirty="0" smtClean="0"/>
              <a:t>What is the MAIN idea of the section titled HOUSES?</a:t>
            </a:r>
          </a:p>
          <a:p>
            <a:endParaRPr lang="en-US" sz="1200" b="1" dirty="0"/>
          </a:p>
          <a:p>
            <a:pPr marL="228600" indent="-228600">
              <a:buAutoNum type="alphaUcPeriod"/>
            </a:pPr>
            <a:r>
              <a:rPr lang="en-US" sz="1200" b="1" dirty="0" smtClean="0"/>
              <a:t>How to build a house quickly</a:t>
            </a:r>
          </a:p>
          <a:p>
            <a:pPr marL="228600" indent="-228600">
              <a:buAutoNum type="alphaUcPeriod"/>
            </a:pPr>
            <a:endParaRPr lang="en-US" sz="1200" b="1" dirty="0" smtClean="0"/>
          </a:p>
          <a:p>
            <a:pPr marL="228600" indent="-228600">
              <a:buAutoNum type="alphaUcPeriod"/>
            </a:pPr>
            <a:r>
              <a:rPr lang="en-US" sz="1200" b="1" dirty="0" smtClean="0"/>
              <a:t>Pretty houses and ugly houses</a:t>
            </a:r>
          </a:p>
          <a:p>
            <a:pPr marL="228600" indent="-228600">
              <a:buAutoNum type="alphaUcPeriod"/>
            </a:pPr>
            <a:endParaRPr lang="en-US" sz="1200" b="1" dirty="0" smtClean="0"/>
          </a:p>
          <a:p>
            <a:pPr marL="228600" indent="-228600">
              <a:buAutoNum type="alphaUcPeriod"/>
            </a:pPr>
            <a:r>
              <a:rPr lang="en-US" sz="1200" b="1" dirty="0" smtClean="0"/>
              <a:t>Houses from long, long ago</a:t>
            </a:r>
          </a:p>
          <a:p>
            <a:pPr marL="228600" indent="-228600">
              <a:buAutoNum type="alphaUcPeriod"/>
            </a:pPr>
            <a:endParaRPr lang="en-US" sz="1200" b="1" dirty="0" smtClean="0"/>
          </a:p>
          <a:p>
            <a:pPr marL="228600" indent="-228600">
              <a:buAutoNum type="alphaUcPeriod"/>
            </a:pPr>
            <a:r>
              <a:rPr lang="en-US" sz="1200" b="1" dirty="0" smtClean="0"/>
              <a:t>Different houses for different reasons</a:t>
            </a:r>
            <a:endParaRPr lang="en-US" sz="1200" b="1" dirty="0"/>
          </a:p>
        </p:txBody>
      </p:sp>
      <p:sp>
        <p:nvSpPr>
          <p:cNvPr id="17" name="TextBox 16"/>
          <p:cNvSpPr txBox="1"/>
          <p:nvPr/>
        </p:nvSpPr>
        <p:spPr>
          <a:xfrm>
            <a:off x="3505200" y="7162800"/>
            <a:ext cx="3352800" cy="1969770"/>
          </a:xfrm>
          <a:prstGeom prst="rect">
            <a:avLst/>
          </a:prstGeom>
          <a:noFill/>
        </p:spPr>
        <p:txBody>
          <a:bodyPr wrap="square" rtlCol="0">
            <a:spAutoFit/>
          </a:bodyPr>
          <a:lstStyle/>
          <a:p>
            <a:pPr algn="ctr"/>
            <a:r>
              <a:rPr lang="en-US" sz="1200" b="1" dirty="0" smtClean="0"/>
              <a:t>CLOCKS</a:t>
            </a:r>
          </a:p>
          <a:p>
            <a:r>
              <a:rPr lang="en-US" sz="1100" b="1" dirty="0" smtClean="0"/>
              <a:t>Most clocks use springs or motors to keep time.  But one clock runs on water.  A can is filled with water.  A wooden float is placed on the water.  A string tied to the float is wound around a rod on top of the can.  A hand to mark the hours is attached to the end of the rod.  The water drips through a small hole in the can.  As the water lowers, the float drops.  As the float drops, the string turns the rod, and the hand marks the time.</a:t>
            </a:r>
            <a:endParaRPr lang="en-US" sz="1100" b="1"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212" name="Text Box 23"/>
          <p:cNvSpPr txBox="1">
            <a:spLocks noChangeArrowheads="1"/>
          </p:cNvSpPr>
          <p:nvPr/>
        </p:nvSpPr>
        <p:spPr bwMode="auto">
          <a:xfrm>
            <a:off x="0" y="2286000"/>
            <a:ext cx="3429000" cy="708025"/>
          </a:xfrm>
          <a:prstGeom prst="rect">
            <a:avLst/>
          </a:prstGeom>
          <a:noFill/>
          <a:ln w="9525">
            <a:noFill/>
            <a:miter lim="800000"/>
            <a:headEnd/>
            <a:tailEnd/>
          </a:ln>
        </p:spPr>
        <p:txBody>
          <a:bodyPr>
            <a:spAutoFit/>
          </a:bodyPr>
          <a:lstStyle/>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t>
            </a:r>
          </a:p>
        </p:txBody>
      </p:sp>
      <p:sp>
        <p:nvSpPr>
          <p:cNvPr id="8213" name="TextBox 10"/>
          <p:cNvSpPr txBox="1">
            <a:spLocks noChangeArrowheads="1"/>
          </p:cNvSpPr>
          <p:nvPr/>
        </p:nvSpPr>
        <p:spPr bwMode="auto">
          <a:xfrm>
            <a:off x="0" y="2286000"/>
            <a:ext cx="3352800" cy="246063"/>
          </a:xfrm>
          <a:prstGeom prst="rect">
            <a:avLst/>
          </a:prstGeom>
          <a:noFill/>
          <a:ln w="9525">
            <a:noFill/>
            <a:miter lim="800000"/>
            <a:headEnd/>
            <a:tailEnd/>
          </a:ln>
        </p:spPr>
        <p:txBody>
          <a:bodyPr>
            <a:spAutoFit/>
          </a:bodyPr>
          <a:lstStyle/>
          <a:p>
            <a:pPr algn="ctr"/>
            <a:endParaRPr lang="en-US" sz="1000" b="1"/>
          </a:p>
        </p:txBody>
      </p:sp>
      <p:sp>
        <p:nvSpPr>
          <p:cNvPr id="13" name="TextBox 12"/>
          <p:cNvSpPr txBox="1"/>
          <p:nvPr/>
        </p:nvSpPr>
        <p:spPr>
          <a:xfrm>
            <a:off x="3505200" y="0"/>
            <a:ext cx="3352800" cy="384721"/>
          </a:xfrm>
          <a:prstGeom prst="rect">
            <a:avLst/>
          </a:prstGeom>
          <a:noFill/>
        </p:spPr>
        <p:txBody>
          <a:bodyPr>
            <a:spAutoFit/>
          </a:bodyPr>
          <a:lstStyle/>
          <a:p>
            <a:pPr>
              <a:defRPr/>
            </a:pPr>
            <a:endParaRPr lang="en-US" sz="1000" b="1" dirty="0"/>
          </a:p>
          <a:p>
            <a:pPr>
              <a:defRPr/>
            </a:pPr>
            <a:endParaRPr lang="en-US" sz="900" b="1" dirty="0"/>
          </a:p>
        </p:txBody>
      </p:sp>
      <p:sp>
        <p:nvSpPr>
          <p:cNvPr id="8216" name="TextBox 13"/>
          <p:cNvSpPr txBox="1">
            <a:spLocks noChangeArrowheads="1"/>
          </p:cNvSpPr>
          <p:nvPr/>
        </p:nvSpPr>
        <p:spPr bwMode="auto">
          <a:xfrm>
            <a:off x="3505200" y="2362200"/>
            <a:ext cx="2057400" cy="369888"/>
          </a:xfrm>
          <a:prstGeom prst="rect">
            <a:avLst/>
          </a:prstGeom>
          <a:noFill/>
          <a:ln w="9525">
            <a:noFill/>
            <a:miter lim="800000"/>
            <a:headEnd/>
            <a:tailEnd/>
          </a:ln>
        </p:spPr>
        <p:txBody>
          <a:bodyPr>
            <a:spAutoFit/>
          </a:bodyPr>
          <a:lstStyle/>
          <a:p>
            <a:endParaRPr lang="en-US"/>
          </a:p>
        </p:txBody>
      </p:sp>
      <p:sp>
        <p:nvSpPr>
          <p:cNvPr id="19" name="TextBox 18"/>
          <p:cNvSpPr txBox="1"/>
          <p:nvPr/>
        </p:nvSpPr>
        <p:spPr>
          <a:xfrm>
            <a:off x="0" y="0"/>
            <a:ext cx="3352800" cy="2277547"/>
          </a:xfrm>
          <a:prstGeom prst="rect">
            <a:avLst/>
          </a:prstGeom>
          <a:noFill/>
        </p:spPr>
        <p:txBody>
          <a:bodyPr wrap="square" rtlCol="0">
            <a:spAutoFit/>
          </a:bodyPr>
          <a:lstStyle/>
          <a:p>
            <a:endParaRPr lang="en-US" sz="1000" dirty="0" smtClean="0"/>
          </a:p>
          <a:p>
            <a:r>
              <a:rPr lang="en-US" sz="1200" b="1" dirty="0" smtClean="0"/>
              <a:t>What is the MAIN idea of the section titled CLOCKS?</a:t>
            </a:r>
          </a:p>
          <a:p>
            <a:pPr marL="228600" indent="-228600">
              <a:buAutoNum type="alphaUcPeriod"/>
            </a:pPr>
            <a:r>
              <a:rPr lang="en-US" sz="1200" b="1" dirty="0" smtClean="0"/>
              <a:t>Dripping water causes the clock to work.</a:t>
            </a:r>
          </a:p>
          <a:p>
            <a:pPr marL="228600" indent="-228600">
              <a:buAutoNum type="alphaUcPeriod"/>
            </a:pPr>
            <a:r>
              <a:rPr lang="en-US" sz="1200" b="1" dirty="0" smtClean="0"/>
              <a:t>All clocks use springs or motors to move the hands.</a:t>
            </a:r>
          </a:p>
          <a:p>
            <a:pPr marL="228600" indent="-228600">
              <a:buAutoNum type="alphaUcPeriod"/>
            </a:pPr>
            <a:endParaRPr lang="en-US" sz="1200" b="1" dirty="0" smtClean="0"/>
          </a:p>
          <a:p>
            <a:pPr marL="228600" indent="-228600">
              <a:buAutoNum type="alphaUcPeriod"/>
            </a:pPr>
            <a:r>
              <a:rPr lang="en-US" sz="1200" b="1" dirty="0" smtClean="0"/>
              <a:t>The float makes the string break.</a:t>
            </a:r>
          </a:p>
          <a:p>
            <a:pPr marL="228600" indent="-228600">
              <a:buAutoNum type="alphaUcPeriod"/>
            </a:pPr>
            <a:endParaRPr lang="en-US" sz="1200" b="1" dirty="0" smtClean="0"/>
          </a:p>
          <a:p>
            <a:pPr marL="228600" indent="-228600">
              <a:buAutoNum type="alphaUcPeriod"/>
            </a:pPr>
            <a:r>
              <a:rPr lang="en-US" sz="1200" b="1" dirty="0" smtClean="0"/>
              <a:t>A clock that runs on water and how it works. </a:t>
            </a:r>
            <a:endParaRPr lang="en-US" sz="1200" b="1" dirty="0"/>
          </a:p>
        </p:txBody>
      </p:sp>
      <p:sp>
        <p:nvSpPr>
          <p:cNvPr id="20" name="TextBox 19"/>
          <p:cNvSpPr txBox="1"/>
          <p:nvPr/>
        </p:nvSpPr>
        <p:spPr>
          <a:xfrm>
            <a:off x="0" y="2438400"/>
            <a:ext cx="3352800" cy="2123658"/>
          </a:xfrm>
          <a:prstGeom prst="rect">
            <a:avLst/>
          </a:prstGeom>
          <a:noFill/>
        </p:spPr>
        <p:txBody>
          <a:bodyPr wrap="square" rtlCol="0">
            <a:spAutoFit/>
          </a:bodyPr>
          <a:lstStyle/>
          <a:p>
            <a:pPr algn="ctr"/>
            <a:r>
              <a:rPr lang="en-US" sz="1200" b="1" dirty="0" smtClean="0"/>
              <a:t>Author’s Purpose</a:t>
            </a:r>
            <a:endParaRPr lang="en-US" sz="1000" b="1" dirty="0" smtClean="0"/>
          </a:p>
          <a:p>
            <a:r>
              <a:rPr lang="en-US" sz="1000" b="1" dirty="0" smtClean="0"/>
              <a:t>The contestants were lined up in four twisty rows.  This was the first contest that Mia had ever entered.  Boy, was she nervous!  She tried to calm herself by chewing on her bubble gum.  She knew the secret to a great bubble was a lot of chewing – and that was her secret ingredient!  All of a sudden, the announcer yelled, “Go!,” and the kids all over the stage started taking big breaths and blowing as hard as they could.  When the announcer shouted, “Stop!”, everyone pinched their bubbles and held them up to be measured.  Mia’s bubble won with a measurement of 14 inches.</a:t>
            </a:r>
            <a:endParaRPr lang="en-US" sz="1200" b="1" dirty="0" smtClean="0"/>
          </a:p>
        </p:txBody>
      </p:sp>
      <p:sp>
        <p:nvSpPr>
          <p:cNvPr id="21" name="TextBox 20"/>
          <p:cNvSpPr txBox="1"/>
          <p:nvPr/>
        </p:nvSpPr>
        <p:spPr>
          <a:xfrm>
            <a:off x="0" y="4724400"/>
            <a:ext cx="3352800" cy="2123658"/>
          </a:xfrm>
          <a:prstGeom prst="rect">
            <a:avLst/>
          </a:prstGeom>
          <a:noFill/>
        </p:spPr>
        <p:txBody>
          <a:bodyPr wrap="square" rtlCol="0">
            <a:spAutoFit/>
          </a:bodyPr>
          <a:lstStyle/>
          <a:p>
            <a:r>
              <a:rPr lang="en-US" sz="1200" b="1" dirty="0" smtClean="0"/>
              <a:t>The author’s MAIN purpose for writing the passage is to </a:t>
            </a:r>
          </a:p>
          <a:p>
            <a:endParaRPr lang="en-US" sz="1200" b="1" dirty="0" smtClean="0"/>
          </a:p>
          <a:p>
            <a:pPr marL="228600" indent="-228600">
              <a:buAutoNum type="alphaUcPeriod"/>
            </a:pPr>
            <a:r>
              <a:rPr lang="en-US" sz="1200" b="1" dirty="0" smtClean="0"/>
              <a:t>inform.</a:t>
            </a:r>
          </a:p>
          <a:p>
            <a:pPr marL="228600" indent="-228600">
              <a:buAutoNum type="alphaUcPeriod"/>
            </a:pPr>
            <a:endParaRPr lang="en-US" sz="1200" b="1" dirty="0" smtClean="0"/>
          </a:p>
          <a:p>
            <a:pPr marL="228600" indent="-228600">
              <a:buAutoNum type="alphaUcPeriod"/>
            </a:pPr>
            <a:r>
              <a:rPr lang="en-US" sz="1200" b="1" dirty="0" smtClean="0"/>
              <a:t>describe.</a:t>
            </a:r>
          </a:p>
          <a:p>
            <a:pPr marL="228600" indent="-228600">
              <a:buAutoNum type="alphaUcPeriod"/>
            </a:pPr>
            <a:endParaRPr lang="en-US" sz="1200" b="1" dirty="0" smtClean="0"/>
          </a:p>
          <a:p>
            <a:pPr marL="228600" indent="-228600">
              <a:buAutoNum type="alphaUcPeriod"/>
            </a:pPr>
            <a:r>
              <a:rPr lang="en-US" sz="1200" b="1" dirty="0" smtClean="0"/>
              <a:t>entertain.</a:t>
            </a:r>
          </a:p>
          <a:p>
            <a:pPr marL="228600" indent="-228600">
              <a:buAutoNum type="alphaUcPeriod"/>
            </a:pPr>
            <a:endParaRPr lang="en-US" sz="1200" b="1" dirty="0" smtClean="0"/>
          </a:p>
          <a:p>
            <a:pPr marL="228600" indent="-228600">
              <a:buAutoNum type="alphaUcPeriod"/>
            </a:pPr>
            <a:r>
              <a:rPr lang="en-US" sz="1200" b="1" dirty="0" smtClean="0"/>
              <a:t>persuade.</a:t>
            </a:r>
          </a:p>
          <a:p>
            <a:pPr marL="228600" indent="-228600">
              <a:buAutoNum type="alphaUcPeriod"/>
            </a:pPr>
            <a:endParaRPr lang="en-US" sz="1200" b="1" dirty="0"/>
          </a:p>
        </p:txBody>
      </p:sp>
      <p:sp>
        <p:nvSpPr>
          <p:cNvPr id="22" name="TextBox 21"/>
          <p:cNvSpPr txBox="1"/>
          <p:nvPr/>
        </p:nvSpPr>
        <p:spPr>
          <a:xfrm>
            <a:off x="0" y="6934200"/>
            <a:ext cx="3429000" cy="2139047"/>
          </a:xfrm>
          <a:prstGeom prst="rect">
            <a:avLst/>
          </a:prstGeom>
          <a:noFill/>
        </p:spPr>
        <p:txBody>
          <a:bodyPr wrap="square" rtlCol="0">
            <a:spAutoFit/>
          </a:bodyPr>
          <a:lstStyle/>
          <a:p>
            <a:pPr algn="ctr"/>
            <a:r>
              <a:rPr lang="en-US" sz="1200" b="1" dirty="0" smtClean="0"/>
              <a:t>Author’s Purpose</a:t>
            </a:r>
          </a:p>
          <a:p>
            <a:pPr algn="ctr"/>
            <a:r>
              <a:rPr lang="en-US" sz="1100" b="1" dirty="0" smtClean="0"/>
              <a:t>Benedict Arnold, Traitor</a:t>
            </a:r>
          </a:p>
          <a:p>
            <a:r>
              <a:rPr lang="en-US" sz="1000" b="1" dirty="0" smtClean="0"/>
              <a:t>Benedict Arnold was a captain in the army.  He fought bravely against the British during the Revolutionary War.  Arnold was known for his victories throughout the war, but suffered many injuries while acquiring them.  After the war, Arnold became commander of West Point.  However, he had a plan.  Arnold promised to give West Point to the British.  The plan fell apart and Arnold escaped on a British boat.  No one knows for sure why he became a traitor, but what we do know it that a once great Patriot died a traitor in England.</a:t>
            </a:r>
            <a:endParaRPr lang="en-US" sz="1000" b="1" dirty="0"/>
          </a:p>
        </p:txBody>
      </p:sp>
      <p:sp>
        <p:nvSpPr>
          <p:cNvPr id="23" name="TextBox 22"/>
          <p:cNvSpPr txBox="1"/>
          <p:nvPr/>
        </p:nvSpPr>
        <p:spPr>
          <a:xfrm>
            <a:off x="3505200" y="0"/>
            <a:ext cx="3352800" cy="2308324"/>
          </a:xfrm>
          <a:prstGeom prst="rect">
            <a:avLst/>
          </a:prstGeom>
          <a:noFill/>
        </p:spPr>
        <p:txBody>
          <a:bodyPr wrap="square" rtlCol="0">
            <a:spAutoFit/>
          </a:bodyPr>
          <a:lstStyle/>
          <a:p>
            <a:endParaRPr lang="en-US" sz="1200" b="1" dirty="0" smtClean="0"/>
          </a:p>
          <a:p>
            <a:r>
              <a:rPr lang="en-US" sz="1200" b="1" dirty="0" smtClean="0"/>
              <a:t>The author’s MAIN purpose for writing the passage is to </a:t>
            </a:r>
          </a:p>
          <a:p>
            <a:endParaRPr lang="en-US" sz="1200" b="1" dirty="0" smtClean="0"/>
          </a:p>
          <a:p>
            <a:pPr marL="228600" indent="-228600">
              <a:buAutoNum type="alphaUcPeriod"/>
            </a:pPr>
            <a:r>
              <a:rPr lang="en-US" sz="1200" b="1" dirty="0" smtClean="0"/>
              <a:t>persuade the reader to dislike Benedict Arnold.</a:t>
            </a:r>
          </a:p>
          <a:p>
            <a:pPr marL="228600" indent="-228600">
              <a:buAutoNum type="alphaUcPeriod"/>
            </a:pPr>
            <a:r>
              <a:rPr lang="en-US" sz="1200" b="1" dirty="0" smtClean="0"/>
              <a:t>entertain the reader with a story about Benedict Arnold.</a:t>
            </a:r>
          </a:p>
          <a:p>
            <a:pPr marL="228600" indent="-228600">
              <a:buAutoNum type="alphaUcPeriod"/>
            </a:pPr>
            <a:r>
              <a:rPr lang="en-US" sz="1200" b="1" dirty="0" smtClean="0"/>
              <a:t>inform the reader about a historical figure, Benedict Arnold.</a:t>
            </a:r>
          </a:p>
          <a:p>
            <a:pPr marL="228600" indent="-228600">
              <a:buAutoNum type="alphaUcPeriod"/>
            </a:pPr>
            <a:r>
              <a:rPr lang="en-US" sz="1200" b="1" dirty="0" smtClean="0"/>
              <a:t>persuade the reader to understand why Benedict Arnold made his decision.</a:t>
            </a:r>
            <a:endParaRPr lang="en-US" sz="1200" b="1" dirty="0"/>
          </a:p>
        </p:txBody>
      </p:sp>
      <p:sp>
        <p:nvSpPr>
          <p:cNvPr id="24" name="TextBox 23"/>
          <p:cNvSpPr txBox="1"/>
          <p:nvPr/>
        </p:nvSpPr>
        <p:spPr>
          <a:xfrm>
            <a:off x="3505200" y="2362200"/>
            <a:ext cx="3200400" cy="2292935"/>
          </a:xfrm>
          <a:prstGeom prst="rect">
            <a:avLst/>
          </a:prstGeom>
          <a:noFill/>
        </p:spPr>
        <p:txBody>
          <a:bodyPr wrap="square" rtlCol="0">
            <a:spAutoFit/>
          </a:bodyPr>
          <a:lstStyle/>
          <a:p>
            <a:pPr algn="ctr"/>
            <a:r>
              <a:rPr lang="en-US" sz="1200" b="1" dirty="0" smtClean="0"/>
              <a:t>Author’s Purpose</a:t>
            </a:r>
          </a:p>
          <a:p>
            <a:pPr algn="ctr"/>
            <a:r>
              <a:rPr lang="en-US" sz="1100" b="1" dirty="0" smtClean="0"/>
              <a:t>Dangerous Tornadoes</a:t>
            </a:r>
          </a:p>
          <a:p>
            <a:r>
              <a:rPr lang="en-US" sz="1000" b="1" dirty="0" smtClean="0"/>
              <a:t>Tornadoes can strike at any time with little or no warning.  If bad weather approaches there are several precautions you should take:</a:t>
            </a:r>
          </a:p>
          <a:p>
            <a:r>
              <a:rPr lang="en-US" sz="1000" b="1" dirty="0" smtClean="0"/>
              <a:t> </a:t>
            </a:r>
          </a:p>
          <a:p>
            <a:pPr marL="228600" indent="-228600">
              <a:buAutoNum type="arabicPeriod"/>
            </a:pPr>
            <a:r>
              <a:rPr lang="en-US" sz="1000" b="1" dirty="0" smtClean="0"/>
              <a:t>Take shelter in a basement or the lowest point in a structure.</a:t>
            </a:r>
          </a:p>
          <a:p>
            <a:pPr marL="228600" indent="-228600">
              <a:buAutoNum type="arabicPeriod"/>
            </a:pPr>
            <a:r>
              <a:rPr lang="en-US" sz="1000" b="1" dirty="0" smtClean="0"/>
              <a:t>If caught in a vehicle, get out and lie down in a ditch, or other low point in the land.  Cover your head if at all possible.</a:t>
            </a:r>
          </a:p>
          <a:p>
            <a:pPr marL="228600" indent="-228600">
              <a:buAutoNum type="arabicPeriod"/>
            </a:pPr>
            <a:r>
              <a:rPr lang="en-US" sz="1000" b="1" dirty="0" smtClean="0"/>
              <a:t>Remain in a place of safety until you are sure the threat has passed , and the area is safe to resume normal activity.</a:t>
            </a:r>
            <a:endParaRPr lang="en-US" sz="1000" b="1" dirty="0"/>
          </a:p>
        </p:txBody>
      </p:sp>
      <p:sp>
        <p:nvSpPr>
          <p:cNvPr id="25" name="TextBox 24"/>
          <p:cNvSpPr txBox="1"/>
          <p:nvPr/>
        </p:nvSpPr>
        <p:spPr>
          <a:xfrm>
            <a:off x="3505200" y="4724400"/>
            <a:ext cx="3352800" cy="1938992"/>
          </a:xfrm>
          <a:prstGeom prst="rect">
            <a:avLst/>
          </a:prstGeom>
          <a:noFill/>
        </p:spPr>
        <p:txBody>
          <a:bodyPr wrap="square" rtlCol="0">
            <a:spAutoFit/>
          </a:bodyPr>
          <a:lstStyle/>
          <a:p>
            <a:r>
              <a:rPr lang="en-US" sz="1200" b="1" dirty="0" smtClean="0"/>
              <a:t>The author’s MAIN purpose for writing the passage is to</a:t>
            </a:r>
          </a:p>
          <a:p>
            <a:endParaRPr lang="en-US" sz="1200" b="1" dirty="0" smtClean="0"/>
          </a:p>
          <a:p>
            <a:pPr marL="228600" indent="-228600">
              <a:buAutoNum type="alphaUcPeriod"/>
            </a:pPr>
            <a:r>
              <a:rPr lang="en-US" sz="1200" b="1" dirty="0" smtClean="0"/>
              <a:t>inform the reader about tornado safety procedures.</a:t>
            </a:r>
          </a:p>
          <a:p>
            <a:pPr marL="228600" indent="-228600">
              <a:buAutoNum type="alphaUcPeriod"/>
            </a:pPr>
            <a:r>
              <a:rPr lang="en-US" sz="1200" b="1" dirty="0" smtClean="0"/>
              <a:t>entertain the reader by frightening them.</a:t>
            </a:r>
          </a:p>
          <a:p>
            <a:pPr marL="228600" indent="-228600">
              <a:buAutoNum type="alphaUcPeriod"/>
            </a:pPr>
            <a:r>
              <a:rPr lang="en-US" sz="1200" b="1" dirty="0" smtClean="0"/>
              <a:t>persuade the reader not to be foolish in a storm.</a:t>
            </a:r>
          </a:p>
          <a:p>
            <a:pPr marL="228600" indent="-228600">
              <a:buAutoNum type="alphaUcPeriod"/>
            </a:pPr>
            <a:r>
              <a:rPr lang="en-US" sz="1200" b="1" dirty="0" smtClean="0"/>
              <a:t>inform the reader about how to out run a tornado.</a:t>
            </a:r>
            <a:endParaRPr lang="en-US" sz="1200" b="1" dirty="0"/>
          </a:p>
        </p:txBody>
      </p:sp>
      <p:sp>
        <p:nvSpPr>
          <p:cNvPr id="26" name="TextBox 25"/>
          <p:cNvSpPr txBox="1"/>
          <p:nvPr/>
        </p:nvSpPr>
        <p:spPr>
          <a:xfrm>
            <a:off x="3429000" y="6851065"/>
            <a:ext cx="3276600" cy="2292935"/>
          </a:xfrm>
          <a:prstGeom prst="rect">
            <a:avLst/>
          </a:prstGeom>
          <a:noFill/>
        </p:spPr>
        <p:txBody>
          <a:bodyPr wrap="square" rtlCol="0">
            <a:spAutoFit/>
          </a:bodyPr>
          <a:lstStyle/>
          <a:p>
            <a:pPr algn="ctr"/>
            <a:r>
              <a:rPr lang="en-US" sz="1200" b="1" dirty="0" smtClean="0"/>
              <a:t>Author’s Purpose</a:t>
            </a:r>
          </a:p>
          <a:p>
            <a:pPr algn="ctr"/>
            <a:r>
              <a:rPr lang="en-US" sz="1100" b="1" dirty="0" smtClean="0"/>
              <a:t>Home Sweet Home</a:t>
            </a:r>
          </a:p>
          <a:p>
            <a:r>
              <a:rPr lang="en-US" sz="1000" b="1" dirty="0" smtClean="0"/>
              <a:t>Dan signed up to take part in a special program at his high school.  With his teacher and classmates, he would travel to Kentucky to help build homes for people who needed them.  What a great combination – an adventure plus helping those in need!  With help from professional builders, they put up a porch on one house, helped construct a foundation, paint the walls, and put in cabinets.  By the end of their adventure, the young crew had worked so hard, and Dan was very tired, but happy!  They had done something he had never done before – made a difference!</a:t>
            </a:r>
            <a:endParaRPr lang="en-US" sz="1000" b="1"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65" name="Group 21"/>
          <p:cNvGraphicFramePr>
            <a:graphicFrameLocks noGrp="1"/>
          </p:cNvGraphicFramePr>
          <p:nvPr/>
        </p:nvGraphicFramePr>
        <p:xfrm>
          <a:off x="0" y="0"/>
          <a:ext cx="6858000" cy="9144000"/>
        </p:xfrm>
        <a:graphic>
          <a:graphicData uri="http://schemas.openxmlformats.org/drawingml/2006/table">
            <a:tbl>
              <a:tblPr/>
              <a:tblGrid>
                <a:gridCol w="3429000"/>
                <a:gridCol w="3429000"/>
              </a:tblGrid>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28600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28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212" name="Text Box 23"/>
          <p:cNvSpPr txBox="1">
            <a:spLocks noChangeArrowheads="1"/>
          </p:cNvSpPr>
          <p:nvPr/>
        </p:nvSpPr>
        <p:spPr bwMode="auto">
          <a:xfrm>
            <a:off x="0" y="2286000"/>
            <a:ext cx="3429000" cy="708025"/>
          </a:xfrm>
          <a:prstGeom prst="rect">
            <a:avLst/>
          </a:prstGeom>
          <a:noFill/>
          <a:ln w="9525">
            <a:noFill/>
            <a:miter lim="800000"/>
            <a:headEnd/>
            <a:tailEnd/>
          </a:ln>
        </p:spPr>
        <p:txBody>
          <a:bodyPr>
            <a:spAutoFit/>
          </a:bodyPr>
          <a:lstStyle/>
          <a:p>
            <a:pPr marL="342900" indent="-342900">
              <a:spcBef>
                <a:spcPct val="50000"/>
              </a:spcBef>
            </a:pPr>
            <a:endParaRPr lang="en-US" sz="1000" b="1"/>
          </a:p>
          <a:p>
            <a:pPr marL="342900" indent="-342900">
              <a:spcBef>
                <a:spcPct val="50000"/>
              </a:spcBef>
            </a:pPr>
            <a:endParaRPr lang="en-US" sz="1000" b="1"/>
          </a:p>
          <a:p>
            <a:pPr marL="342900" indent="-342900">
              <a:spcBef>
                <a:spcPct val="50000"/>
              </a:spcBef>
            </a:pPr>
            <a:r>
              <a:rPr lang="en-US" sz="1000" b="1"/>
              <a:t>	</a:t>
            </a:r>
          </a:p>
        </p:txBody>
      </p:sp>
      <p:sp>
        <p:nvSpPr>
          <p:cNvPr id="8213" name="TextBox 10"/>
          <p:cNvSpPr txBox="1">
            <a:spLocks noChangeArrowheads="1"/>
          </p:cNvSpPr>
          <p:nvPr/>
        </p:nvSpPr>
        <p:spPr bwMode="auto">
          <a:xfrm>
            <a:off x="0" y="2286000"/>
            <a:ext cx="3352800" cy="246063"/>
          </a:xfrm>
          <a:prstGeom prst="rect">
            <a:avLst/>
          </a:prstGeom>
          <a:noFill/>
          <a:ln w="9525">
            <a:noFill/>
            <a:miter lim="800000"/>
            <a:headEnd/>
            <a:tailEnd/>
          </a:ln>
        </p:spPr>
        <p:txBody>
          <a:bodyPr>
            <a:spAutoFit/>
          </a:bodyPr>
          <a:lstStyle/>
          <a:p>
            <a:pPr algn="ctr"/>
            <a:endParaRPr lang="en-US" sz="1000" b="1"/>
          </a:p>
        </p:txBody>
      </p:sp>
      <p:sp>
        <p:nvSpPr>
          <p:cNvPr id="13" name="TextBox 12"/>
          <p:cNvSpPr txBox="1"/>
          <p:nvPr/>
        </p:nvSpPr>
        <p:spPr>
          <a:xfrm>
            <a:off x="3505200" y="0"/>
            <a:ext cx="3352800" cy="384721"/>
          </a:xfrm>
          <a:prstGeom prst="rect">
            <a:avLst/>
          </a:prstGeom>
          <a:noFill/>
        </p:spPr>
        <p:txBody>
          <a:bodyPr>
            <a:spAutoFit/>
          </a:bodyPr>
          <a:lstStyle/>
          <a:p>
            <a:pPr>
              <a:defRPr/>
            </a:pPr>
            <a:endParaRPr lang="en-US" sz="1000" b="1" dirty="0"/>
          </a:p>
          <a:p>
            <a:pPr>
              <a:defRPr/>
            </a:pPr>
            <a:endParaRPr lang="en-US" sz="900" b="1" dirty="0"/>
          </a:p>
        </p:txBody>
      </p:sp>
      <p:sp>
        <p:nvSpPr>
          <p:cNvPr id="8216" name="TextBox 13"/>
          <p:cNvSpPr txBox="1">
            <a:spLocks noChangeArrowheads="1"/>
          </p:cNvSpPr>
          <p:nvPr/>
        </p:nvSpPr>
        <p:spPr bwMode="auto">
          <a:xfrm>
            <a:off x="3505200" y="2362200"/>
            <a:ext cx="2057400" cy="369888"/>
          </a:xfrm>
          <a:prstGeom prst="rect">
            <a:avLst/>
          </a:prstGeom>
          <a:noFill/>
          <a:ln w="9525">
            <a:noFill/>
            <a:miter lim="800000"/>
            <a:headEnd/>
            <a:tailEnd/>
          </a:ln>
        </p:spPr>
        <p:txBody>
          <a:bodyPr>
            <a:spAutoFit/>
          </a:bodyPr>
          <a:lstStyle/>
          <a:p>
            <a:endParaRPr lang="en-US"/>
          </a:p>
        </p:txBody>
      </p:sp>
      <p:sp>
        <p:nvSpPr>
          <p:cNvPr id="15" name="TextBox 14"/>
          <p:cNvSpPr txBox="1"/>
          <p:nvPr/>
        </p:nvSpPr>
        <p:spPr>
          <a:xfrm>
            <a:off x="0" y="0"/>
            <a:ext cx="3429000" cy="2123658"/>
          </a:xfrm>
          <a:prstGeom prst="rect">
            <a:avLst/>
          </a:prstGeom>
          <a:noFill/>
        </p:spPr>
        <p:txBody>
          <a:bodyPr wrap="square" rtlCol="0">
            <a:spAutoFit/>
          </a:bodyPr>
          <a:lstStyle/>
          <a:p>
            <a:r>
              <a:rPr lang="en-US" sz="1200" b="1" dirty="0" smtClean="0"/>
              <a:t>The author’s MAIN purpose in writing the passage is to</a:t>
            </a:r>
            <a:br>
              <a:rPr lang="en-US" sz="1200" b="1" dirty="0" smtClean="0"/>
            </a:br>
            <a:endParaRPr lang="en-US" sz="1200" b="1" dirty="0" smtClean="0"/>
          </a:p>
          <a:p>
            <a:pPr marL="228600" indent="-228600">
              <a:buAutoNum type="alphaUcPeriod"/>
            </a:pPr>
            <a:r>
              <a:rPr lang="en-US" sz="1200" b="1" dirty="0" smtClean="0"/>
              <a:t>Inform the reader about poverty in the U.S.</a:t>
            </a:r>
          </a:p>
          <a:p>
            <a:pPr marL="228600" indent="-228600">
              <a:buAutoNum type="alphaUcPeriod"/>
            </a:pPr>
            <a:r>
              <a:rPr lang="en-US" sz="1200" b="1" dirty="0" smtClean="0"/>
              <a:t>Persuade the reader to develop carpentry skills.</a:t>
            </a:r>
          </a:p>
          <a:p>
            <a:pPr marL="228600" indent="-228600">
              <a:buAutoNum type="alphaUcPeriod"/>
            </a:pPr>
            <a:r>
              <a:rPr lang="en-US" sz="1200" b="1" dirty="0" smtClean="0"/>
              <a:t>Persuade the reader to do volunteer work and help those in need.</a:t>
            </a:r>
          </a:p>
          <a:p>
            <a:pPr marL="228600" indent="-228600">
              <a:buAutoNum type="alphaUcPeriod"/>
            </a:pPr>
            <a:r>
              <a:rPr lang="en-US" sz="1200" b="1" dirty="0" smtClean="0"/>
              <a:t>Entertain the reader with stories of high school students</a:t>
            </a:r>
            <a:endParaRPr lang="en-US" sz="1200" b="1" dirty="0"/>
          </a:p>
        </p:txBody>
      </p:sp>
      <p:sp>
        <p:nvSpPr>
          <p:cNvPr id="16" name="TextBox 15"/>
          <p:cNvSpPr txBox="1"/>
          <p:nvPr/>
        </p:nvSpPr>
        <p:spPr>
          <a:xfrm>
            <a:off x="0" y="2438400"/>
            <a:ext cx="3429000" cy="1969770"/>
          </a:xfrm>
          <a:prstGeom prst="rect">
            <a:avLst/>
          </a:prstGeom>
          <a:noFill/>
        </p:spPr>
        <p:txBody>
          <a:bodyPr wrap="square" rtlCol="0">
            <a:spAutoFit/>
          </a:bodyPr>
          <a:lstStyle/>
          <a:p>
            <a:pPr algn="ctr"/>
            <a:r>
              <a:rPr lang="en-US" sz="1200" b="1" dirty="0" smtClean="0"/>
              <a:t>Fact and Opinion</a:t>
            </a:r>
          </a:p>
          <a:p>
            <a:r>
              <a:rPr lang="en-US" sz="1000" b="1" dirty="0" smtClean="0"/>
              <a:t>Honey is made from nectar, a sweet liquid inside flowers.  A bee sucks nectar from a flower and then brings it back to the hive. A wax-making bee places the nectar in a honey cell.  Other bees, who aren’t quite as important, add more and more nectar to the honey cell.  Other bees have different jobs, such as building the honeycomb, keeping it clean, or feeding the young.  When you open a jar of honey, spread some on a slice of toast, and take a bite, think about everything that went into making that delightful treat.  There’s nothing quite like it!</a:t>
            </a:r>
          </a:p>
        </p:txBody>
      </p:sp>
      <p:sp>
        <p:nvSpPr>
          <p:cNvPr id="17" name="TextBox 16"/>
          <p:cNvSpPr txBox="1"/>
          <p:nvPr/>
        </p:nvSpPr>
        <p:spPr>
          <a:xfrm>
            <a:off x="0" y="4648200"/>
            <a:ext cx="3352800" cy="2154436"/>
          </a:xfrm>
          <a:prstGeom prst="rect">
            <a:avLst/>
          </a:prstGeom>
          <a:noFill/>
        </p:spPr>
        <p:txBody>
          <a:bodyPr wrap="square" rtlCol="0">
            <a:spAutoFit/>
          </a:bodyPr>
          <a:lstStyle/>
          <a:p>
            <a:r>
              <a:rPr lang="en-US" sz="1200" b="1" dirty="0" smtClean="0"/>
              <a:t>Which sentence from the passage is an opinion?</a:t>
            </a:r>
          </a:p>
          <a:p>
            <a:pPr marL="228600" indent="-228600">
              <a:buAutoNum type="alphaUcPeriod"/>
            </a:pPr>
            <a:r>
              <a:rPr lang="en-US" sz="1100" b="1" dirty="0" smtClean="0"/>
              <a:t>A wax-making bee places the nectar in a honey cell.  </a:t>
            </a:r>
          </a:p>
          <a:p>
            <a:pPr marL="228600" indent="-228600">
              <a:buAutoNum type="alphaUcPeriod"/>
            </a:pPr>
            <a:endParaRPr lang="en-US" sz="1100" b="1" dirty="0" smtClean="0"/>
          </a:p>
          <a:p>
            <a:pPr marL="228600" indent="-228600">
              <a:buAutoNum type="alphaUcPeriod"/>
            </a:pPr>
            <a:r>
              <a:rPr lang="en-US" sz="1100" b="1" dirty="0" smtClean="0"/>
              <a:t>There’s nothing quite like it!</a:t>
            </a:r>
          </a:p>
          <a:p>
            <a:pPr marL="228600" indent="-228600">
              <a:buAutoNum type="alphaUcPeriod"/>
            </a:pPr>
            <a:endParaRPr lang="en-US" sz="1100" b="1" dirty="0" smtClean="0"/>
          </a:p>
          <a:p>
            <a:pPr marL="228600" indent="-228600">
              <a:buAutoNum type="alphaUcPeriod"/>
            </a:pPr>
            <a:r>
              <a:rPr lang="en-US" sz="1100" b="1" dirty="0" smtClean="0"/>
              <a:t>Honey is made from nectar, a sweet liquid inside flowers.</a:t>
            </a:r>
          </a:p>
          <a:p>
            <a:pPr marL="228600" indent="-228600">
              <a:buAutoNum type="alphaUcPeriod"/>
            </a:pPr>
            <a:endParaRPr lang="en-US" sz="1100" b="1" dirty="0" smtClean="0"/>
          </a:p>
          <a:p>
            <a:pPr marL="228600" indent="-228600">
              <a:buAutoNum type="alphaUcPeriod"/>
            </a:pPr>
            <a:r>
              <a:rPr lang="en-US" sz="1100" b="1" dirty="0" smtClean="0"/>
              <a:t>A bee sucks nectar from a flower and then brings it back to the hive.</a:t>
            </a:r>
            <a:endParaRPr lang="en-US" sz="1100" b="1" dirty="0"/>
          </a:p>
        </p:txBody>
      </p:sp>
      <p:sp>
        <p:nvSpPr>
          <p:cNvPr id="18" name="TextBox 17"/>
          <p:cNvSpPr txBox="1"/>
          <p:nvPr/>
        </p:nvSpPr>
        <p:spPr>
          <a:xfrm>
            <a:off x="0" y="6934200"/>
            <a:ext cx="3429000" cy="2123658"/>
          </a:xfrm>
          <a:prstGeom prst="rect">
            <a:avLst/>
          </a:prstGeom>
          <a:noFill/>
        </p:spPr>
        <p:txBody>
          <a:bodyPr wrap="square" rtlCol="0">
            <a:spAutoFit/>
          </a:bodyPr>
          <a:lstStyle/>
          <a:p>
            <a:pPr algn="ctr"/>
            <a:r>
              <a:rPr lang="en-US" sz="1200" b="1" dirty="0" smtClean="0"/>
              <a:t>Fact and Opinion</a:t>
            </a:r>
          </a:p>
          <a:p>
            <a:r>
              <a:rPr lang="en-US" sz="1000" b="1" dirty="0" smtClean="0"/>
              <a:t>Let me recommend the best kind of dog in the world!  My selection for the best dog breed is the dachshund.  The dachshund is also known as a “hot dog.”  Its body has a long shape and it has short legs.  A dachshund’s coat comes in three varieties.  Dachshund means “badger dog” in German.  Dachshunds were first bred to hunt badgers.  Whether they’re chasing badgers or chasing after a treat, dachshunds are fast!  They are friendly, cheery, nosy , energetic dogs! And, let me tell you, they can be quite stubborn!  But they get my vote for best dog in the world, and I won’t budge from my opinion.</a:t>
            </a:r>
            <a:endParaRPr lang="en-US" sz="1000" b="1" dirty="0"/>
          </a:p>
        </p:txBody>
      </p:sp>
      <p:sp>
        <p:nvSpPr>
          <p:cNvPr id="27" name="TextBox 26"/>
          <p:cNvSpPr txBox="1"/>
          <p:nvPr/>
        </p:nvSpPr>
        <p:spPr>
          <a:xfrm>
            <a:off x="3429000" y="0"/>
            <a:ext cx="3429000" cy="2308324"/>
          </a:xfrm>
          <a:prstGeom prst="rect">
            <a:avLst/>
          </a:prstGeom>
          <a:noFill/>
        </p:spPr>
        <p:txBody>
          <a:bodyPr wrap="square" rtlCol="0">
            <a:spAutoFit/>
          </a:bodyPr>
          <a:lstStyle/>
          <a:p>
            <a:r>
              <a:rPr lang="en-US" sz="1200" b="1" dirty="0" smtClean="0"/>
              <a:t>Which statement based on the passage is a fact?</a:t>
            </a:r>
          </a:p>
          <a:p>
            <a:endParaRPr lang="en-US" sz="1200" b="1" dirty="0" smtClean="0"/>
          </a:p>
          <a:p>
            <a:pPr marL="228600" indent="-228600">
              <a:buAutoNum type="alphaUcPeriod"/>
            </a:pPr>
            <a:r>
              <a:rPr lang="en-US" sz="1200" b="1" dirty="0" smtClean="0"/>
              <a:t>Let me recommend the best kind of dog in the world!</a:t>
            </a:r>
          </a:p>
          <a:p>
            <a:pPr marL="228600" indent="-228600">
              <a:buAutoNum type="alphaUcPeriod"/>
            </a:pPr>
            <a:r>
              <a:rPr lang="en-US" sz="1200" b="1" dirty="0" smtClean="0"/>
              <a:t>A dachshund’s coat comes in three varieties</a:t>
            </a:r>
          </a:p>
          <a:p>
            <a:pPr marL="228600" indent="-228600">
              <a:buAutoNum type="alphaUcPeriod"/>
            </a:pPr>
            <a:r>
              <a:rPr lang="en-US" sz="1200" b="1" dirty="0" smtClean="0"/>
              <a:t>They are friendly, nosy, cheery, energetic dogs!</a:t>
            </a:r>
          </a:p>
          <a:p>
            <a:pPr marL="228600" indent="-228600">
              <a:buAutoNum type="alphaUcPeriod"/>
            </a:pPr>
            <a:r>
              <a:rPr lang="en-US" sz="1200" b="1" dirty="0" smtClean="0"/>
              <a:t>But they get my vote for best dog in the world, and I won’t budge from my opinion!</a:t>
            </a:r>
          </a:p>
        </p:txBody>
      </p:sp>
      <p:sp>
        <p:nvSpPr>
          <p:cNvPr id="28" name="TextBox 27"/>
          <p:cNvSpPr txBox="1"/>
          <p:nvPr/>
        </p:nvSpPr>
        <p:spPr>
          <a:xfrm>
            <a:off x="3505200" y="2438400"/>
            <a:ext cx="3200400" cy="1969770"/>
          </a:xfrm>
          <a:prstGeom prst="rect">
            <a:avLst/>
          </a:prstGeom>
          <a:noFill/>
        </p:spPr>
        <p:txBody>
          <a:bodyPr wrap="square" rtlCol="0">
            <a:spAutoFit/>
          </a:bodyPr>
          <a:lstStyle/>
          <a:p>
            <a:pPr algn="ctr"/>
            <a:r>
              <a:rPr lang="en-US" sz="1200" b="1" dirty="0" smtClean="0"/>
              <a:t>Fact and Opinion</a:t>
            </a:r>
          </a:p>
          <a:p>
            <a:r>
              <a:rPr lang="en-US" sz="1000" b="1" dirty="0" smtClean="0"/>
              <a:t>Last Monday, I was swinging from a tree branch.  I don’t mean to brag, but I am an excellent tree swinger.  The sky was a magnificent blue and there wasn’t a cloud to be seen.  What a perfect day to be outside!  I was swinging happily when suddenly, I experienced the sharpest pain I’ve ever felt.  I knew I should have listened to my father’s advice.  The branch cracked in two, and so did the bone in my arm when I hit the ground.  I let out an earsplitting scream and my mother came running.  The pain was unbearable!</a:t>
            </a:r>
          </a:p>
        </p:txBody>
      </p:sp>
      <p:sp>
        <p:nvSpPr>
          <p:cNvPr id="29" name="TextBox 28"/>
          <p:cNvSpPr txBox="1"/>
          <p:nvPr/>
        </p:nvSpPr>
        <p:spPr>
          <a:xfrm>
            <a:off x="3505200" y="4724400"/>
            <a:ext cx="3200400" cy="2154436"/>
          </a:xfrm>
          <a:prstGeom prst="rect">
            <a:avLst/>
          </a:prstGeom>
          <a:noFill/>
        </p:spPr>
        <p:txBody>
          <a:bodyPr wrap="square" rtlCol="0">
            <a:spAutoFit/>
          </a:bodyPr>
          <a:lstStyle/>
          <a:p>
            <a:r>
              <a:rPr lang="en-US" sz="1200" b="1" dirty="0" smtClean="0"/>
              <a:t>Which sentence from the passage is a fact?</a:t>
            </a:r>
          </a:p>
          <a:p>
            <a:pPr marL="228600" indent="-228600">
              <a:buAutoNum type="alphaUcPeriod"/>
            </a:pPr>
            <a:r>
              <a:rPr lang="en-US" sz="1100" b="1" dirty="0" smtClean="0"/>
              <a:t>Last Monday, I was swinging from a tree branch.</a:t>
            </a:r>
          </a:p>
          <a:p>
            <a:pPr marL="228600" indent="-228600">
              <a:buAutoNum type="alphaUcPeriod"/>
            </a:pPr>
            <a:endParaRPr lang="en-US" sz="1100" b="1" dirty="0" smtClean="0"/>
          </a:p>
          <a:p>
            <a:pPr marL="228600" indent="-228600">
              <a:buAutoNum type="alphaUcPeriod"/>
            </a:pPr>
            <a:r>
              <a:rPr lang="en-US" sz="1100" b="1" dirty="0" smtClean="0"/>
              <a:t>The sky was a magnificent blue and there wasn’t a cloud to be seen.</a:t>
            </a:r>
          </a:p>
          <a:p>
            <a:pPr marL="228600" indent="-228600">
              <a:buAutoNum type="alphaUcPeriod"/>
            </a:pPr>
            <a:endParaRPr lang="en-US" sz="1100" b="1" dirty="0" smtClean="0"/>
          </a:p>
          <a:p>
            <a:pPr marL="228600" indent="-228600">
              <a:buAutoNum type="alphaUcPeriod"/>
            </a:pPr>
            <a:r>
              <a:rPr lang="en-US" sz="1100" b="1" dirty="0" smtClean="0"/>
              <a:t>What a perfect day to be outside!</a:t>
            </a:r>
          </a:p>
          <a:p>
            <a:pPr marL="228600" indent="-228600">
              <a:buAutoNum type="alphaUcPeriod"/>
            </a:pPr>
            <a:endParaRPr lang="en-US" sz="1100" b="1" dirty="0" smtClean="0"/>
          </a:p>
          <a:p>
            <a:pPr marL="228600" indent="-228600">
              <a:buAutoNum type="alphaUcPeriod"/>
            </a:pPr>
            <a:r>
              <a:rPr lang="en-US" sz="1100" b="1" dirty="0" smtClean="0"/>
              <a:t>I knew I should have listened to my father’s advice.</a:t>
            </a:r>
            <a:endParaRPr lang="en-US" sz="1100" b="1" dirty="0"/>
          </a:p>
        </p:txBody>
      </p:sp>
      <p:sp>
        <p:nvSpPr>
          <p:cNvPr id="30" name="TextBox 29"/>
          <p:cNvSpPr txBox="1"/>
          <p:nvPr/>
        </p:nvSpPr>
        <p:spPr>
          <a:xfrm>
            <a:off x="3505200" y="7010400"/>
            <a:ext cx="3200400" cy="1969770"/>
          </a:xfrm>
          <a:prstGeom prst="rect">
            <a:avLst/>
          </a:prstGeom>
          <a:noFill/>
        </p:spPr>
        <p:txBody>
          <a:bodyPr wrap="square" rtlCol="0">
            <a:spAutoFit/>
          </a:bodyPr>
          <a:lstStyle/>
          <a:p>
            <a:pPr algn="ctr"/>
            <a:r>
              <a:rPr lang="en-US" sz="1200" b="1" dirty="0" smtClean="0"/>
              <a:t>Fact and Opinion</a:t>
            </a:r>
          </a:p>
          <a:p>
            <a:r>
              <a:rPr lang="en-US" sz="1000" b="1" dirty="0" smtClean="0"/>
              <a:t>Would you and your friends like to write secret messages to each other?  Secret codes have been used throughout history to send messages.  A code gives special meanings to symbols, words, or even a nod of the head.  Codes can be difficult to learn.  Some codes can be used only by people who have the same code book, or computer program.  Ciphers, however, use the regular meanings of words.  The words look funny, though.  Each letter has been changed to something else.  </a:t>
            </a:r>
            <a:endParaRPr lang="en-US" sz="1000" b="1" dirty="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2069</TotalTime>
  <Words>5907</Words>
  <Application>Microsoft Office PowerPoint</Application>
  <PresentationFormat>On-screen Show (4:3)</PresentationFormat>
  <Paragraphs>536</Paragraphs>
  <Slides>13</Slides>
  <Notes>0</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Default Design</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TPS</dc:creator>
  <cp:lastModifiedBy>Darcy Kraus</cp:lastModifiedBy>
  <cp:revision>145</cp:revision>
  <dcterms:created xsi:type="dcterms:W3CDTF">2008-05-23T15:06:55Z</dcterms:created>
  <dcterms:modified xsi:type="dcterms:W3CDTF">2008-06-11T21:21:44Z</dcterms:modified>
</cp:coreProperties>
</file>

<file path=docProps/thumbnail.jpeg>
</file>